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33" r:id="rId76"/>
  </p:sldIdLst>
  <p:sldSz cx="10693400" cy="7556500"/>
  <p:notesSz cx="10693400" cy="7556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06"/>
  </p:normalViewPr>
  <p:slideViewPr>
    <p:cSldViewPr>
      <p:cViewPr varScale="1">
        <p:scale>
          <a:sx n="128" d="100"/>
          <a:sy n="128" d="100"/>
        </p:scale>
        <p:origin x="560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8983" y="2232150"/>
            <a:ext cx="10075432" cy="1308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23856" y="3943602"/>
            <a:ext cx="9045687" cy="854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883777" y="1306618"/>
            <a:ext cx="4952689" cy="4952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8909" y="2233675"/>
            <a:ext cx="9735580" cy="1308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7492" y="3379722"/>
            <a:ext cx="8978414" cy="2377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jpg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7.jpg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7" Type="http://schemas.openxmlformats.org/officeDocument/2006/relationships/image" Target="../media/image8.pn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70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70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1.jpg"/><Relationship Id="rId4" Type="http://schemas.openxmlformats.org/officeDocument/2006/relationships/image" Target="../media/image8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1.jpg"/><Relationship Id="rId4" Type="http://schemas.openxmlformats.org/officeDocument/2006/relationships/image" Target="../media/image9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8.jpg"/><Relationship Id="rId4" Type="http://schemas.openxmlformats.org/officeDocument/2006/relationships/image" Target="../media/image97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5.jpg"/><Relationship Id="rId4" Type="http://schemas.openxmlformats.org/officeDocument/2006/relationships/image" Target="../media/image114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png"/><Relationship Id="rId4" Type="http://schemas.openxmlformats.org/officeDocument/2006/relationships/image" Target="../media/image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2.jpg"/><Relationship Id="rId4" Type="http://schemas.openxmlformats.org/officeDocument/2006/relationships/image" Target="../media/image121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4.png"/><Relationship Id="rId4" Type="http://schemas.openxmlformats.org/officeDocument/2006/relationships/image" Target="../media/image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801921" cy="38506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17900" y="4486146"/>
            <a:ext cx="6235076" cy="146450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n-US" sz="4700" b="1" spc="-150" dirty="0"/>
              <a:t>Quiz</a:t>
            </a:r>
            <a:r>
              <a:rPr lang="en-US" sz="4700" spc="-150" dirty="0"/>
              <a:t> </a:t>
            </a:r>
            <a:r>
              <a:rPr sz="4700" b="1" spc="-150" dirty="0"/>
              <a:t>om Bærekraftsmålene</a:t>
            </a:r>
            <a:endParaRPr sz="4700" spc="-1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4044" y="2341878"/>
            <a:ext cx="2572385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110"/>
              </a:spcBef>
              <a:buChar char="•"/>
              <a:tabLst>
                <a:tab pos="213995" algn="l"/>
              </a:tabLst>
            </a:pPr>
            <a:r>
              <a:rPr sz="2450" spc="-145" dirty="0">
                <a:latin typeface="Arial"/>
                <a:cs typeface="Arial"/>
              </a:rPr>
              <a:t>Sundhed </a:t>
            </a:r>
            <a:r>
              <a:rPr sz="2450" spc="-140" dirty="0">
                <a:latin typeface="Arial"/>
                <a:cs typeface="Arial"/>
              </a:rPr>
              <a:t>og</a:t>
            </a:r>
            <a:r>
              <a:rPr sz="2450" spc="-200" dirty="0">
                <a:latin typeface="Arial"/>
                <a:cs typeface="Arial"/>
              </a:rPr>
              <a:t> </a:t>
            </a:r>
            <a:r>
              <a:rPr sz="2450" spc="-45" dirty="0">
                <a:latin typeface="Arial"/>
                <a:cs typeface="Arial"/>
              </a:rPr>
              <a:t>trivsel</a:t>
            </a:r>
            <a:endParaRPr sz="24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04" y="771143"/>
            <a:ext cx="10691995" cy="6013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15646" y="1200911"/>
            <a:ext cx="5265420" cy="5265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3856" y="1413763"/>
            <a:ext cx="2160644" cy="3911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spc="-150" dirty="0">
                <a:latin typeface="Verdana"/>
                <a:cs typeface="Verdana"/>
              </a:rPr>
              <a:t>SPØRSMÅL 3</a:t>
            </a:r>
            <a:endParaRPr sz="2450" spc="-15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3857" y="2232150"/>
            <a:ext cx="7189844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spc="-150" dirty="0">
                <a:latin typeface="Verdana"/>
                <a:cs typeface="Verdana"/>
              </a:rPr>
              <a:t>I 1960 var den gjennomsnittlige levealderen i verden  52 år.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3856" y="3515358"/>
            <a:ext cx="8392160" cy="819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100"/>
              </a:spcBef>
            </a:pPr>
            <a:r>
              <a:rPr sz="2700" b="1" spc="-150" dirty="0">
                <a:latin typeface="Verdana"/>
                <a:cs typeface="Verdana"/>
              </a:rPr>
              <a:t>Hvor høy var den gjennomsnittlige levealderen for </a:t>
            </a:r>
            <a:r>
              <a:rPr sz="2700" b="1" spc="-150" dirty="0" err="1">
                <a:latin typeface="Verdana"/>
                <a:cs typeface="Verdana"/>
              </a:rPr>
              <a:t>verdens</a:t>
            </a:r>
            <a:r>
              <a:rPr sz="2700" b="1" spc="-150" dirty="0">
                <a:latin typeface="Verdana"/>
                <a:cs typeface="Verdana"/>
              </a:rPr>
              <a:t> befolkning </a:t>
            </a:r>
            <a:r>
              <a:rPr sz="2700" b="1" spc="-150" dirty="0" err="1">
                <a:latin typeface="Verdana"/>
                <a:cs typeface="Verdana"/>
              </a:rPr>
              <a:t>i</a:t>
            </a:r>
            <a:r>
              <a:rPr sz="2700" b="1" spc="-150" dirty="0">
                <a:latin typeface="Verdana"/>
                <a:cs typeface="Verdana"/>
              </a:rPr>
              <a:t> 20</a:t>
            </a:r>
            <a:r>
              <a:rPr lang="en-US" sz="2700" b="1" spc="-150" dirty="0">
                <a:latin typeface="Verdana"/>
                <a:cs typeface="Verdana"/>
              </a:rPr>
              <a:t>21</a:t>
            </a:r>
            <a:r>
              <a:rPr sz="2700" b="1" spc="-150" dirty="0">
                <a:latin typeface="Verdana"/>
                <a:cs typeface="Verdana"/>
              </a:rPr>
              <a:t>?</a:t>
            </a:r>
            <a:endParaRPr sz="2700" spc="-15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21602" y="1007363"/>
            <a:ext cx="844296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5380" y="1415287"/>
            <a:ext cx="2159120" cy="3911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spc="-150" dirty="0">
                <a:latin typeface="Verdana"/>
                <a:cs typeface="Verdana"/>
              </a:rPr>
              <a:t>SPØRSMÅL 3</a:t>
            </a:r>
            <a:endParaRPr sz="2450" spc="-15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36128" y="4981539"/>
            <a:ext cx="2457927" cy="1803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9961" y="4955633"/>
            <a:ext cx="2461673" cy="18292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50072" y="4955633"/>
            <a:ext cx="2457515" cy="18292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13876" y="5418833"/>
            <a:ext cx="8705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225" dirty="0">
                <a:solidFill>
                  <a:srgbClr val="FFFFFF"/>
                </a:solidFill>
                <a:latin typeface="Verdana"/>
                <a:cs typeface="Verdana"/>
              </a:rPr>
              <a:t>55</a:t>
            </a:r>
            <a:r>
              <a:rPr sz="2800" spc="-2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60" dirty="0">
                <a:solidFill>
                  <a:srgbClr val="FFFFFF"/>
                </a:solidFill>
                <a:latin typeface="Verdana"/>
                <a:cs typeface="Verdana"/>
              </a:rPr>
              <a:t>år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28931" y="5435597"/>
            <a:ext cx="8705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225" dirty="0">
                <a:solidFill>
                  <a:srgbClr val="FFFFFF"/>
                </a:solidFill>
                <a:latin typeface="Verdana"/>
                <a:cs typeface="Verdana"/>
              </a:rPr>
              <a:t>63</a:t>
            </a:r>
            <a:r>
              <a:rPr sz="2800" spc="-2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60" dirty="0">
                <a:solidFill>
                  <a:srgbClr val="FFFFFF"/>
                </a:solidFill>
                <a:latin typeface="Verdana"/>
                <a:cs typeface="Verdana"/>
              </a:rPr>
              <a:t>år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43986" y="5452361"/>
            <a:ext cx="8705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225" dirty="0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r>
              <a:rPr lang="en-US" sz="2800" spc="-225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2800" spc="-2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60" dirty="0">
                <a:solidFill>
                  <a:srgbClr val="FFFFFF"/>
                </a:solidFill>
                <a:latin typeface="Verdana"/>
                <a:cs typeface="Verdana"/>
              </a:rPr>
              <a:t>år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25381" y="2233675"/>
            <a:ext cx="749312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I 1960 var den gjennomsnittlige levealderen i verden  52 år.</a:t>
            </a:r>
          </a:p>
        </p:txBody>
      </p:sp>
      <p:sp>
        <p:nvSpPr>
          <p:cNvPr id="10" name="object 10"/>
          <p:cNvSpPr/>
          <p:nvPr/>
        </p:nvSpPr>
        <p:spPr>
          <a:xfrm>
            <a:off x="9221602" y="1007363"/>
            <a:ext cx="844296" cy="845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25380" y="3516882"/>
            <a:ext cx="8392160" cy="819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100"/>
              </a:spcBef>
            </a:pPr>
            <a:r>
              <a:rPr sz="2700" b="1" spc="-150" dirty="0">
                <a:latin typeface="Verdana"/>
                <a:cs typeface="Verdana"/>
              </a:rPr>
              <a:t>Hvor høy var den gjennomsnittlige levealderen for  verdens befolkning </a:t>
            </a:r>
            <a:r>
              <a:rPr sz="2700" b="1" spc="-150" dirty="0" err="1">
                <a:latin typeface="Verdana"/>
                <a:cs typeface="Verdana"/>
              </a:rPr>
              <a:t>i</a:t>
            </a:r>
            <a:r>
              <a:rPr sz="2700" b="1" spc="-150" dirty="0">
                <a:latin typeface="Verdana"/>
                <a:cs typeface="Verdana"/>
              </a:rPr>
              <a:t> 20</a:t>
            </a:r>
            <a:r>
              <a:rPr lang="en-US" sz="2700" b="1" spc="-150" dirty="0">
                <a:latin typeface="Verdana"/>
                <a:cs typeface="Verdana"/>
              </a:rPr>
              <a:t>21</a:t>
            </a:r>
            <a:r>
              <a:rPr sz="2700" b="1" spc="-150" dirty="0">
                <a:latin typeface="Verdana"/>
                <a:cs typeface="Verdana"/>
              </a:rPr>
              <a:t>?</a:t>
            </a:r>
            <a:endParaRPr sz="2700" spc="-1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5380" y="1415287"/>
            <a:ext cx="2159120" cy="3911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spc="-150" dirty="0">
                <a:latin typeface="Verdana"/>
                <a:cs typeface="Verdana"/>
              </a:rPr>
              <a:t>SPØRSMÅL 3</a:t>
            </a:r>
            <a:endParaRPr sz="2450" spc="-15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04" y="4419600"/>
            <a:ext cx="10691995" cy="2365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18620" y="5217666"/>
            <a:ext cx="1457325" cy="7480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700" b="1" spc="-690" dirty="0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r>
              <a:rPr lang="en-US" sz="4700" b="1" spc="-69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4700" b="1" spc="-3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700" b="1" spc="-420" dirty="0">
                <a:solidFill>
                  <a:srgbClr val="FFFFFF"/>
                </a:solidFill>
                <a:latin typeface="Verdana"/>
                <a:cs typeface="Verdana"/>
              </a:rPr>
              <a:t>år</a:t>
            </a:r>
            <a:endParaRPr sz="47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25381" y="2233675"/>
            <a:ext cx="756932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I 1960 var den gjennomsnittlige levealderen i verden  52 år.</a:t>
            </a:r>
          </a:p>
        </p:txBody>
      </p:sp>
      <p:sp>
        <p:nvSpPr>
          <p:cNvPr id="6" name="object 6"/>
          <p:cNvSpPr/>
          <p:nvPr/>
        </p:nvSpPr>
        <p:spPr>
          <a:xfrm>
            <a:off x="9221602" y="1007363"/>
            <a:ext cx="844296" cy="845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25380" y="3368715"/>
            <a:ext cx="8392160" cy="819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100"/>
              </a:spcBef>
            </a:pPr>
            <a:r>
              <a:rPr sz="2700" b="1" spc="-150" dirty="0">
                <a:latin typeface="Verdana"/>
                <a:cs typeface="Verdana"/>
              </a:rPr>
              <a:t>Hvor høy var den gjennomsnittlige levealderen for  verdens befolkning </a:t>
            </a:r>
            <a:r>
              <a:rPr sz="2700" b="1" spc="-150" dirty="0" err="1">
                <a:latin typeface="Verdana"/>
                <a:cs typeface="Verdana"/>
              </a:rPr>
              <a:t>i</a:t>
            </a:r>
            <a:r>
              <a:rPr sz="2700" b="1" spc="-150" dirty="0">
                <a:latin typeface="Verdana"/>
                <a:cs typeface="Verdana"/>
              </a:rPr>
              <a:t> 20</a:t>
            </a:r>
            <a:r>
              <a:rPr lang="en-US" sz="2700" b="1" spc="-150" dirty="0">
                <a:latin typeface="Verdana"/>
                <a:cs typeface="Verdana"/>
              </a:rPr>
              <a:t>21</a:t>
            </a:r>
            <a:r>
              <a:rPr sz="2700" b="1" spc="-150" dirty="0">
                <a:latin typeface="Verdana"/>
                <a:cs typeface="Verdana"/>
              </a:rPr>
              <a:t>?</a:t>
            </a:r>
            <a:endParaRPr sz="2700" spc="-1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4044" y="2341878"/>
            <a:ext cx="2753360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110"/>
              </a:spcBef>
              <a:buChar char="•"/>
              <a:tabLst>
                <a:tab pos="213995" algn="l"/>
              </a:tabLst>
            </a:pPr>
            <a:r>
              <a:rPr sz="2450" spc="-90" dirty="0">
                <a:latin typeface="Arial"/>
                <a:cs typeface="Arial"/>
              </a:rPr>
              <a:t>kvalitetsuddannelse</a:t>
            </a:r>
            <a:endParaRPr sz="24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04" y="771143"/>
            <a:ext cx="10692130" cy="6014085"/>
            <a:chOff x="1404" y="771143"/>
            <a:chExt cx="10692130" cy="6014085"/>
          </a:xfrm>
        </p:grpSpPr>
        <p:sp>
          <p:nvSpPr>
            <p:cNvPr id="4" name="object 4"/>
            <p:cNvSpPr/>
            <p:nvPr/>
          </p:nvSpPr>
          <p:spPr>
            <a:xfrm>
              <a:off x="1404" y="771143"/>
              <a:ext cx="10691995" cy="60137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80822" y="1412747"/>
              <a:ext cx="4733544" cy="47335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04" y="771143"/>
              <a:ext cx="10691995" cy="6013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84226" y="1214628"/>
              <a:ext cx="5128259" cy="512825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3856" y="1413763"/>
            <a:ext cx="2084444" cy="3911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spc="-150" dirty="0">
                <a:latin typeface="Verdana"/>
                <a:cs typeface="Verdana"/>
              </a:rPr>
              <a:t>SPØRSMÅL 4</a:t>
            </a:r>
            <a:endParaRPr sz="2450" spc="-15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3857" y="2232150"/>
            <a:ext cx="9243564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50" dirty="0">
                <a:latin typeface="Verdana"/>
                <a:cs typeface="Verdana"/>
              </a:rPr>
              <a:t>I 1980 var cirka 44 % av verdens befolkning analfabeter.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3856" y="3087114"/>
            <a:ext cx="9551670" cy="819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100"/>
              </a:spcBef>
            </a:pPr>
            <a:r>
              <a:rPr sz="2700" b="1" spc="-150" dirty="0">
                <a:latin typeface="Verdana"/>
                <a:cs typeface="Verdana"/>
              </a:rPr>
              <a:t>Cirka hvor stor del av verdens befolkning var </a:t>
            </a:r>
            <a:r>
              <a:rPr sz="2700" b="1" spc="-150" dirty="0" err="1">
                <a:latin typeface="Verdana"/>
                <a:cs typeface="Verdana"/>
              </a:rPr>
              <a:t>analfabeter</a:t>
            </a:r>
            <a:r>
              <a:rPr sz="2700" b="1" spc="-150" dirty="0">
                <a:latin typeface="Verdana"/>
                <a:cs typeface="Verdana"/>
              </a:rPr>
              <a:t> </a:t>
            </a:r>
            <a:r>
              <a:rPr sz="2700" b="1" spc="-150" dirty="0" err="1">
                <a:latin typeface="Verdana"/>
                <a:cs typeface="Verdana"/>
              </a:rPr>
              <a:t>i</a:t>
            </a:r>
            <a:r>
              <a:rPr sz="2700" b="1" spc="-150" dirty="0">
                <a:latin typeface="Verdana"/>
                <a:cs typeface="Verdana"/>
              </a:rPr>
              <a:t> 20</a:t>
            </a:r>
            <a:r>
              <a:rPr lang="en-US" sz="2700" b="1" spc="-150" dirty="0">
                <a:latin typeface="Verdana"/>
                <a:cs typeface="Verdana"/>
              </a:rPr>
              <a:t>21</a:t>
            </a:r>
            <a:r>
              <a:rPr sz="2700" b="1" spc="-150" dirty="0">
                <a:latin typeface="Verdana"/>
                <a:cs typeface="Verdana"/>
              </a:rPr>
              <a:t>?</a:t>
            </a:r>
            <a:endParaRPr sz="2700" spc="-15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21602" y="1007363"/>
            <a:ext cx="845819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5380" y="1415287"/>
            <a:ext cx="2159120" cy="3911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spc="-150" dirty="0">
                <a:latin typeface="Verdana"/>
                <a:cs typeface="Verdana"/>
              </a:rPr>
              <a:t>SPØRSMÅL 4</a:t>
            </a:r>
            <a:endParaRPr sz="2450" spc="-15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36128" y="4981539"/>
            <a:ext cx="2457927" cy="1803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9961" y="4955633"/>
            <a:ext cx="2461673" cy="18292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50072" y="4955633"/>
            <a:ext cx="2457515" cy="18292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51037" y="5418833"/>
            <a:ext cx="59944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225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r>
              <a:rPr sz="2800" spc="-2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840" dirty="0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67031" y="5435597"/>
            <a:ext cx="79565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225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lang="en-US" sz="2800" spc="-225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2800" spc="-3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840" dirty="0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82086" y="5452361"/>
            <a:ext cx="79565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225" dirty="0">
                <a:solidFill>
                  <a:srgbClr val="FFFFFF"/>
                </a:solidFill>
                <a:latin typeface="Verdana"/>
                <a:cs typeface="Verdana"/>
              </a:rPr>
              <a:t>35</a:t>
            </a:r>
            <a:r>
              <a:rPr sz="2800" spc="-3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840" dirty="0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25380" y="2233675"/>
            <a:ext cx="962342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I 1980 var cirka 44 % av verdens befolkning analfabeter.</a:t>
            </a:r>
          </a:p>
        </p:txBody>
      </p:sp>
      <p:sp>
        <p:nvSpPr>
          <p:cNvPr id="10" name="object 10"/>
          <p:cNvSpPr/>
          <p:nvPr/>
        </p:nvSpPr>
        <p:spPr>
          <a:xfrm>
            <a:off x="9221602" y="1007363"/>
            <a:ext cx="845819" cy="845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25380" y="3088638"/>
            <a:ext cx="9551670" cy="819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100"/>
              </a:spcBef>
            </a:pPr>
            <a:r>
              <a:rPr sz="2700" b="1" spc="-150" dirty="0">
                <a:latin typeface="Verdana"/>
                <a:cs typeface="Verdana"/>
              </a:rPr>
              <a:t>Cirka hvor stor del av verdens befolkning var </a:t>
            </a:r>
            <a:r>
              <a:rPr sz="2700" b="1" spc="-150" dirty="0" err="1">
                <a:latin typeface="Verdana"/>
                <a:cs typeface="Verdana"/>
              </a:rPr>
              <a:t>analfabeter</a:t>
            </a:r>
            <a:r>
              <a:rPr sz="2700" b="1" spc="-150" dirty="0">
                <a:latin typeface="Verdana"/>
                <a:cs typeface="Verdana"/>
              </a:rPr>
              <a:t> </a:t>
            </a:r>
            <a:r>
              <a:rPr sz="2700" b="1" spc="-150" dirty="0" err="1">
                <a:latin typeface="Verdana"/>
                <a:cs typeface="Verdana"/>
              </a:rPr>
              <a:t>i</a:t>
            </a:r>
            <a:r>
              <a:rPr sz="2700" b="1" spc="-150" dirty="0">
                <a:latin typeface="Verdana"/>
                <a:cs typeface="Verdana"/>
              </a:rPr>
              <a:t> 20</a:t>
            </a:r>
            <a:r>
              <a:rPr lang="en-US" sz="2700" b="1" spc="-150" dirty="0">
                <a:latin typeface="Verdana"/>
                <a:cs typeface="Verdana"/>
              </a:rPr>
              <a:t>21</a:t>
            </a:r>
            <a:r>
              <a:rPr sz="2700" b="1" spc="-150" dirty="0">
                <a:latin typeface="Verdana"/>
                <a:cs typeface="Verdana"/>
              </a:rPr>
              <a:t>?</a:t>
            </a:r>
            <a:endParaRPr sz="2700" spc="-1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5380" y="1415287"/>
            <a:ext cx="2082920" cy="3911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spc="-150" dirty="0">
                <a:latin typeface="Verdana"/>
                <a:cs typeface="Verdana"/>
              </a:rPr>
              <a:t>SPØRSMÅL 4</a:t>
            </a:r>
            <a:endParaRPr sz="2450" spc="-15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04" y="4178808"/>
            <a:ext cx="10691995" cy="2606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53671" y="5095745"/>
            <a:ext cx="1384935" cy="7480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700" b="1" spc="-690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lang="en-US" sz="4700" b="1" spc="-69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4700" b="1" spc="-3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700" b="1" spc="-1905" dirty="0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endParaRPr sz="47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25380" y="2233675"/>
            <a:ext cx="962342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I 1980 var cirka 44 % av verdens befolkning analfabeter.</a:t>
            </a:r>
          </a:p>
        </p:txBody>
      </p:sp>
      <p:sp>
        <p:nvSpPr>
          <p:cNvPr id="6" name="object 6"/>
          <p:cNvSpPr/>
          <p:nvPr/>
        </p:nvSpPr>
        <p:spPr>
          <a:xfrm>
            <a:off x="9221602" y="1005839"/>
            <a:ext cx="845819" cy="847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25380" y="3088638"/>
            <a:ext cx="9551670" cy="819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100"/>
              </a:spcBef>
            </a:pPr>
            <a:r>
              <a:rPr sz="2700" b="1" spc="-150" dirty="0">
                <a:latin typeface="Verdana"/>
                <a:cs typeface="Verdana"/>
              </a:rPr>
              <a:t>Cirka hvor stor del av verdens befolkning var </a:t>
            </a:r>
            <a:r>
              <a:rPr sz="2700" b="1" spc="-150" dirty="0" err="1">
                <a:latin typeface="Verdana"/>
                <a:cs typeface="Verdana"/>
              </a:rPr>
              <a:t>analfabeter</a:t>
            </a:r>
            <a:r>
              <a:rPr sz="2700" b="1" spc="-150" dirty="0">
                <a:latin typeface="Verdana"/>
                <a:cs typeface="Verdana"/>
              </a:rPr>
              <a:t> </a:t>
            </a:r>
            <a:r>
              <a:rPr sz="2700" b="1" spc="-150" dirty="0" err="1">
                <a:latin typeface="Verdana"/>
                <a:cs typeface="Verdana"/>
              </a:rPr>
              <a:t>i</a:t>
            </a:r>
            <a:r>
              <a:rPr sz="2700" b="1" spc="-150" dirty="0">
                <a:latin typeface="Verdana"/>
                <a:cs typeface="Verdana"/>
              </a:rPr>
              <a:t> 20</a:t>
            </a:r>
            <a:r>
              <a:rPr lang="en-US" sz="2700" b="1" spc="-150" dirty="0">
                <a:latin typeface="Verdana"/>
                <a:cs typeface="Verdana"/>
              </a:rPr>
              <a:t>21</a:t>
            </a:r>
            <a:r>
              <a:rPr sz="2700" b="1" spc="-150" dirty="0">
                <a:latin typeface="Verdana"/>
                <a:cs typeface="Verdana"/>
              </a:rPr>
              <a:t>?</a:t>
            </a:r>
            <a:endParaRPr sz="2700" spc="-1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4044" y="2341878"/>
            <a:ext cx="3736340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110"/>
              </a:spcBef>
              <a:buChar char="•"/>
              <a:tabLst>
                <a:tab pos="213995" algn="l"/>
              </a:tabLst>
            </a:pPr>
            <a:r>
              <a:rPr sz="2450" spc="-90" dirty="0">
                <a:latin typeface="Arial"/>
                <a:cs typeface="Arial"/>
              </a:rPr>
              <a:t>Ligestilling </a:t>
            </a:r>
            <a:r>
              <a:rPr sz="2450" spc="-75" dirty="0">
                <a:latin typeface="Arial"/>
                <a:cs typeface="Arial"/>
              </a:rPr>
              <a:t>mellem</a:t>
            </a:r>
            <a:r>
              <a:rPr sz="2450" spc="-265" dirty="0">
                <a:latin typeface="Arial"/>
                <a:cs typeface="Arial"/>
              </a:rPr>
              <a:t> </a:t>
            </a:r>
            <a:r>
              <a:rPr sz="2450" spc="-125" dirty="0">
                <a:latin typeface="Arial"/>
                <a:cs typeface="Arial"/>
              </a:rPr>
              <a:t>kønnene</a:t>
            </a:r>
            <a:endParaRPr sz="24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04" y="771143"/>
            <a:ext cx="10692130" cy="6014085"/>
            <a:chOff x="1404" y="771143"/>
            <a:chExt cx="10692130" cy="6014085"/>
          </a:xfrm>
        </p:grpSpPr>
        <p:sp>
          <p:nvSpPr>
            <p:cNvPr id="4" name="object 4"/>
            <p:cNvSpPr/>
            <p:nvPr/>
          </p:nvSpPr>
          <p:spPr>
            <a:xfrm>
              <a:off x="1404" y="771143"/>
              <a:ext cx="10691995" cy="60137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80822" y="1412747"/>
              <a:ext cx="4733544" cy="47335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04" y="771143"/>
              <a:ext cx="10691995" cy="6013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74269" y="1164335"/>
              <a:ext cx="5301996" cy="53019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3856" y="1413763"/>
            <a:ext cx="2084444" cy="3911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spc="-150" dirty="0">
                <a:latin typeface="Verdana"/>
                <a:cs typeface="Verdana"/>
              </a:rPr>
              <a:t>SPØRSMÅL 5</a:t>
            </a:r>
            <a:endParaRPr sz="2450" spc="-15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3856" y="2232150"/>
            <a:ext cx="7769859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50" dirty="0">
                <a:latin typeface="Verdana"/>
                <a:cs typeface="Verdana"/>
              </a:rPr>
              <a:t>I 1926 fikk Norge sin første kvinnelige ordfører.</a:t>
            </a:r>
            <a:endParaRPr sz="2800" spc="-15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3856" y="3087114"/>
            <a:ext cx="9046845" cy="819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100"/>
              </a:spcBef>
            </a:pPr>
            <a:r>
              <a:rPr sz="2700" b="1" spc="-150" dirty="0">
                <a:latin typeface="Verdana"/>
                <a:cs typeface="Verdana"/>
              </a:rPr>
              <a:t>Hvor mange av landets 428 ordførere var kvinner etter  kommunevalget </a:t>
            </a:r>
            <a:r>
              <a:rPr sz="2700" b="1" spc="-150" dirty="0" err="1">
                <a:latin typeface="Verdana"/>
                <a:cs typeface="Verdana"/>
              </a:rPr>
              <a:t>i</a:t>
            </a:r>
            <a:r>
              <a:rPr sz="2700" b="1" spc="-150" dirty="0">
                <a:latin typeface="Verdana"/>
                <a:cs typeface="Verdana"/>
              </a:rPr>
              <a:t> 201</a:t>
            </a:r>
            <a:r>
              <a:rPr lang="en-US" sz="2700" b="1" spc="-150" dirty="0">
                <a:latin typeface="Verdana"/>
                <a:cs typeface="Verdana"/>
              </a:rPr>
              <a:t>9</a:t>
            </a:r>
            <a:r>
              <a:rPr sz="2700" b="1" spc="-150" dirty="0">
                <a:latin typeface="Verdana"/>
                <a:cs typeface="Verdana"/>
              </a:rPr>
              <a:t>?</a:t>
            </a:r>
            <a:endParaRPr sz="2700" spc="-15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21602" y="1007363"/>
            <a:ext cx="844296" cy="844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04" y="771143"/>
            <a:ext cx="10692130" cy="6014085"/>
            <a:chOff x="1404" y="771143"/>
            <a:chExt cx="10692130" cy="6014085"/>
          </a:xfrm>
        </p:grpSpPr>
        <p:sp>
          <p:nvSpPr>
            <p:cNvPr id="3" name="object 3"/>
            <p:cNvSpPr/>
            <p:nvPr/>
          </p:nvSpPr>
          <p:spPr>
            <a:xfrm>
              <a:off x="1404" y="771143"/>
              <a:ext cx="10691995" cy="60137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99822" y="1068324"/>
              <a:ext cx="5495544" cy="54208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5380" y="1415287"/>
            <a:ext cx="2082920" cy="3911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spc="-150" dirty="0">
                <a:latin typeface="Verdana"/>
                <a:cs typeface="Verdana"/>
              </a:rPr>
              <a:t>SPØRSMÅL 5</a:t>
            </a:r>
            <a:endParaRPr sz="2450" spc="-15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36128" y="4981539"/>
            <a:ext cx="2457927" cy="1803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9961" y="4955633"/>
            <a:ext cx="2461673" cy="18292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50072" y="4955633"/>
            <a:ext cx="2457515" cy="18292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39428" y="5418833"/>
            <a:ext cx="42164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225" dirty="0">
                <a:solidFill>
                  <a:srgbClr val="FFFFFF"/>
                </a:solidFill>
                <a:latin typeface="Verdana"/>
                <a:cs typeface="Verdana"/>
              </a:rPr>
              <a:t>80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55423" y="5435597"/>
            <a:ext cx="61976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225" dirty="0">
                <a:solidFill>
                  <a:srgbClr val="FFFFFF"/>
                </a:solidFill>
                <a:latin typeface="Verdana"/>
                <a:cs typeface="Verdana"/>
              </a:rPr>
              <a:t>120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68954" y="5452361"/>
            <a:ext cx="61976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225" dirty="0">
                <a:solidFill>
                  <a:srgbClr val="FFFFFF"/>
                </a:solidFill>
                <a:latin typeface="Verdana"/>
                <a:cs typeface="Verdana"/>
              </a:rPr>
              <a:t>220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25380" y="2233675"/>
            <a:ext cx="7769859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I 1926 fikk Norge sin første kvinnelige ordfører.</a:t>
            </a:r>
          </a:p>
        </p:txBody>
      </p:sp>
      <p:sp>
        <p:nvSpPr>
          <p:cNvPr id="10" name="object 10"/>
          <p:cNvSpPr/>
          <p:nvPr/>
        </p:nvSpPr>
        <p:spPr>
          <a:xfrm>
            <a:off x="9221602" y="1007363"/>
            <a:ext cx="844296" cy="844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25380" y="3088638"/>
            <a:ext cx="9046845" cy="819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100"/>
              </a:spcBef>
            </a:pPr>
            <a:r>
              <a:rPr sz="2700" b="1" spc="-150" dirty="0">
                <a:latin typeface="Verdana"/>
                <a:cs typeface="Verdana"/>
              </a:rPr>
              <a:t>Hvor mange av landets 428 ordførere var kvinner </a:t>
            </a:r>
            <a:r>
              <a:rPr sz="2700" b="1" spc="-150" dirty="0" err="1">
                <a:latin typeface="Verdana"/>
                <a:cs typeface="Verdana"/>
              </a:rPr>
              <a:t>etter</a:t>
            </a:r>
            <a:r>
              <a:rPr sz="2700" b="1" spc="-150" dirty="0">
                <a:latin typeface="Verdana"/>
                <a:cs typeface="Verdana"/>
              </a:rPr>
              <a:t> </a:t>
            </a:r>
            <a:r>
              <a:rPr sz="2700" b="1" spc="-150" dirty="0" err="1">
                <a:latin typeface="Verdana"/>
                <a:cs typeface="Verdana"/>
              </a:rPr>
              <a:t>kommunevalget</a:t>
            </a:r>
            <a:r>
              <a:rPr sz="2700" b="1" spc="-150" dirty="0">
                <a:latin typeface="Verdana"/>
                <a:cs typeface="Verdana"/>
              </a:rPr>
              <a:t> </a:t>
            </a:r>
            <a:r>
              <a:rPr sz="2700" b="1" spc="-150" dirty="0" err="1">
                <a:latin typeface="Verdana"/>
                <a:cs typeface="Verdana"/>
              </a:rPr>
              <a:t>i</a:t>
            </a:r>
            <a:r>
              <a:rPr sz="2700" b="1" spc="-150" dirty="0">
                <a:latin typeface="Verdana"/>
                <a:cs typeface="Verdana"/>
              </a:rPr>
              <a:t> 201</a:t>
            </a:r>
            <a:r>
              <a:rPr lang="en-US" sz="2700" b="1" spc="-150" dirty="0">
                <a:latin typeface="Verdana"/>
                <a:cs typeface="Verdana"/>
              </a:rPr>
              <a:t>9</a:t>
            </a:r>
            <a:r>
              <a:rPr sz="2700" b="1" spc="-150" dirty="0">
                <a:latin typeface="Verdana"/>
                <a:cs typeface="Verdana"/>
              </a:rPr>
              <a:t>?</a:t>
            </a:r>
            <a:endParaRPr sz="2700" spc="-1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5380" y="1415287"/>
            <a:ext cx="2159120" cy="3911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spc="-150" dirty="0">
                <a:latin typeface="Verdana"/>
                <a:cs typeface="Verdana"/>
              </a:rPr>
              <a:t>SPØRSMÅL 5</a:t>
            </a:r>
            <a:endParaRPr sz="2450" spc="-15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04" y="4178808"/>
            <a:ext cx="10691995" cy="2606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828931" y="5095745"/>
            <a:ext cx="1036319" cy="7480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700" b="1" spc="-695" dirty="0">
                <a:solidFill>
                  <a:srgbClr val="FFFFFF"/>
                </a:solidFill>
                <a:latin typeface="Verdana"/>
                <a:cs typeface="Verdana"/>
              </a:rPr>
              <a:t>12</a:t>
            </a:r>
            <a:r>
              <a:rPr sz="4700" b="1" spc="-690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endParaRPr sz="47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25380" y="2233675"/>
            <a:ext cx="7769859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I 1926 fikk Norge sin første kvinnelige ordfører.</a:t>
            </a:r>
          </a:p>
        </p:txBody>
      </p:sp>
      <p:sp>
        <p:nvSpPr>
          <p:cNvPr id="6" name="object 6"/>
          <p:cNvSpPr/>
          <p:nvPr/>
        </p:nvSpPr>
        <p:spPr>
          <a:xfrm>
            <a:off x="9221602" y="1007363"/>
            <a:ext cx="844296" cy="844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25380" y="3088638"/>
            <a:ext cx="9046845" cy="819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100"/>
              </a:spcBef>
            </a:pPr>
            <a:r>
              <a:rPr sz="2700" b="1" spc="-150" dirty="0">
                <a:latin typeface="Verdana"/>
                <a:cs typeface="Verdana"/>
              </a:rPr>
              <a:t>Hvor mange av landets 428 ordførere var kvinner </a:t>
            </a:r>
            <a:r>
              <a:rPr sz="2700" b="1" spc="-150" dirty="0" err="1">
                <a:latin typeface="Verdana"/>
                <a:cs typeface="Verdana"/>
              </a:rPr>
              <a:t>etter</a:t>
            </a:r>
            <a:r>
              <a:rPr sz="2700" b="1" spc="-150" dirty="0">
                <a:latin typeface="Verdana"/>
                <a:cs typeface="Verdana"/>
              </a:rPr>
              <a:t> </a:t>
            </a:r>
            <a:r>
              <a:rPr sz="2700" b="1" spc="-150" dirty="0" err="1">
                <a:latin typeface="Verdana"/>
                <a:cs typeface="Verdana"/>
              </a:rPr>
              <a:t>kommunevalget</a:t>
            </a:r>
            <a:r>
              <a:rPr sz="2700" b="1" spc="-150" dirty="0">
                <a:latin typeface="Verdana"/>
                <a:cs typeface="Verdana"/>
              </a:rPr>
              <a:t> </a:t>
            </a:r>
            <a:r>
              <a:rPr sz="2700" b="1" spc="-150" dirty="0" err="1">
                <a:latin typeface="Verdana"/>
                <a:cs typeface="Verdana"/>
              </a:rPr>
              <a:t>i</a:t>
            </a:r>
            <a:r>
              <a:rPr sz="2700" b="1" spc="-150" dirty="0">
                <a:latin typeface="Verdana"/>
                <a:cs typeface="Verdana"/>
              </a:rPr>
              <a:t> 201</a:t>
            </a:r>
            <a:r>
              <a:rPr lang="en-US" sz="2700" b="1" spc="-150" dirty="0">
                <a:latin typeface="Verdana"/>
                <a:cs typeface="Verdana"/>
              </a:rPr>
              <a:t>9</a:t>
            </a:r>
            <a:r>
              <a:rPr sz="2700" b="1" spc="-150" dirty="0">
                <a:latin typeface="Verdana"/>
                <a:cs typeface="Verdana"/>
              </a:rPr>
              <a:t>?</a:t>
            </a:r>
            <a:endParaRPr sz="2700" spc="-1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27501" y="3524975"/>
            <a:ext cx="2514600" cy="50654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200" b="1" dirty="0">
                <a:latin typeface="Verdana"/>
                <a:cs typeface="Verdana"/>
              </a:rPr>
              <a:t>STILLING?</a:t>
            </a:r>
            <a:endParaRPr sz="32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4044" y="2341878"/>
            <a:ext cx="2815590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110"/>
              </a:spcBef>
              <a:buChar char="•"/>
              <a:tabLst>
                <a:tab pos="213995" algn="l"/>
              </a:tabLst>
            </a:pPr>
            <a:r>
              <a:rPr sz="2450" spc="-145" dirty="0">
                <a:latin typeface="Arial"/>
                <a:cs typeface="Arial"/>
              </a:rPr>
              <a:t>Rent </a:t>
            </a:r>
            <a:r>
              <a:rPr sz="2450" spc="-120" dirty="0">
                <a:latin typeface="Arial"/>
                <a:cs typeface="Arial"/>
              </a:rPr>
              <a:t>vand </a:t>
            </a:r>
            <a:r>
              <a:rPr sz="2450" spc="-140" dirty="0">
                <a:latin typeface="Arial"/>
                <a:cs typeface="Arial"/>
              </a:rPr>
              <a:t>og</a:t>
            </a:r>
            <a:r>
              <a:rPr sz="2450" spc="-210" dirty="0">
                <a:latin typeface="Arial"/>
                <a:cs typeface="Arial"/>
              </a:rPr>
              <a:t> </a:t>
            </a:r>
            <a:r>
              <a:rPr sz="2450" spc="-60" dirty="0">
                <a:latin typeface="Arial"/>
                <a:cs typeface="Arial"/>
              </a:rPr>
              <a:t>sanitet</a:t>
            </a:r>
            <a:endParaRPr sz="24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04" y="771143"/>
            <a:ext cx="10692130" cy="6014085"/>
            <a:chOff x="1404" y="771143"/>
            <a:chExt cx="10692130" cy="6014085"/>
          </a:xfrm>
        </p:grpSpPr>
        <p:sp>
          <p:nvSpPr>
            <p:cNvPr id="4" name="object 4"/>
            <p:cNvSpPr/>
            <p:nvPr/>
          </p:nvSpPr>
          <p:spPr>
            <a:xfrm>
              <a:off x="1404" y="771143"/>
              <a:ext cx="10691995" cy="60137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80822" y="1412747"/>
              <a:ext cx="4733544" cy="47335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04" y="771143"/>
              <a:ext cx="10691995" cy="6013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40969" y="1412747"/>
              <a:ext cx="4940808" cy="493928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3856" y="1413763"/>
            <a:ext cx="2084444" cy="3911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spc="-150" dirty="0">
                <a:latin typeface="Verdana"/>
                <a:cs typeface="Verdana"/>
              </a:rPr>
              <a:t>SPØRSMÅL 6</a:t>
            </a:r>
            <a:endParaRPr sz="2450" spc="-15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308983" y="2232150"/>
            <a:ext cx="10075432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050" marR="508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Takket være innsats over tid var </a:t>
            </a:r>
            <a:r>
              <a:rPr lang="en-US" spc="-150" dirty="0"/>
              <a:t>74</a:t>
            </a:r>
            <a:r>
              <a:rPr spc="-150" dirty="0"/>
              <a:t> % av verdens  befolkning sikret tilgang til rent drikkevann </a:t>
            </a:r>
            <a:r>
              <a:rPr spc="-150" dirty="0" err="1"/>
              <a:t>i</a:t>
            </a:r>
            <a:r>
              <a:rPr spc="-150" dirty="0"/>
              <a:t> 20</a:t>
            </a:r>
            <a:r>
              <a:rPr lang="en-US" spc="-150" dirty="0"/>
              <a:t>21</a:t>
            </a:r>
            <a:r>
              <a:rPr spc="-150" dirty="0"/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3856" y="3515358"/>
            <a:ext cx="9377680" cy="819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100"/>
              </a:spcBef>
            </a:pPr>
            <a:r>
              <a:rPr sz="2700" b="1" spc="-150" dirty="0">
                <a:latin typeface="Verdana"/>
                <a:cs typeface="Verdana"/>
              </a:rPr>
              <a:t>Men hvor mange mennesker i verden har ikke tilgang </a:t>
            </a:r>
            <a:r>
              <a:rPr sz="2700" b="1" spc="-150" dirty="0" err="1">
                <a:latin typeface="Verdana"/>
                <a:cs typeface="Verdana"/>
              </a:rPr>
              <a:t>til</a:t>
            </a:r>
            <a:r>
              <a:rPr sz="2700" b="1" spc="-150" dirty="0">
                <a:latin typeface="Verdana"/>
                <a:cs typeface="Verdana"/>
              </a:rPr>
              <a:t> </a:t>
            </a:r>
            <a:r>
              <a:rPr sz="2700" b="1" spc="-150" dirty="0" err="1">
                <a:latin typeface="Verdana"/>
                <a:cs typeface="Verdana"/>
              </a:rPr>
              <a:t>trygge</a:t>
            </a:r>
            <a:r>
              <a:rPr sz="2700" b="1" spc="-150" dirty="0">
                <a:latin typeface="Verdana"/>
                <a:cs typeface="Verdana"/>
              </a:rPr>
              <a:t> toalettforhold?</a:t>
            </a:r>
            <a:endParaRPr sz="2700" spc="-15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21602" y="1005840"/>
            <a:ext cx="845819" cy="845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5380" y="1415287"/>
            <a:ext cx="2159120" cy="3911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spc="-150" dirty="0">
                <a:latin typeface="Verdana"/>
                <a:cs typeface="Verdana"/>
              </a:rPr>
              <a:t>SPØRSMÅL 6</a:t>
            </a:r>
            <a:endParaRPr sz="2450" spc="-15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36128" y="4981539"/>
            <a:ext cx="2457927" cy="1803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9961" y="4955633"/>
            <a:ext cx="2461673" cy="18292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50072" y="4955633"/>
            <a:ext cx="2457515" cy="18292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38384" y="5418833"/>
            <a:ext cx="182245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4154" marR="5080" indent="-212090">
              <a:lnSpc>
                <a:spcPct val="100000"/>
              </a:lnSpc>
              <a:spcBef>
                <a:spcPts val="105"/>
              </a:spcBef>
            </a:pPr>
            <a:r>
              <a:rPr sz="2800" spc="-50" dirty="0">
                <a:solidFill>
                  <a:srgbClr val="FFFFFF"/>
                </a:solidFill>
                <a:latin typeface="Verdana"/>
                <a:cs typeface="Verdana"/>
              </a:rPr>
              <a:t>Færre</a:t>
            </a:r>
            <a:r>
              <a:rPr sz="2800" spc="-2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Verdana"/>
                <a:cs typeface="Verdana"/>
              </a:rPr>
              <a:t>enn  </a:t>
            </a:r>
            <a:r>
              <a:rPr sz="2800" spc="-229" dirty="0">
                <a:solidFill>
                  <a:srgbClr val="FFFFFF"/>
                </a:solidFill>
                <a:latin typeface="Verdana"/>
                <a:cs typeface="Verdana"/>
              </a:rPr>
              <a:t>0,5</a:t>
            </a:r>
            <a:r>
              <a:rPr sz="28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35" dirty="0">
                <a:solidFill>
                  <a:srgbClr val="FFFFFF"/>
                </a:solidFill>
                <a:latin typeface="Verdana"/>
                <a:cs typeface="Verdana"/>
              </a:rPr>
              <a:t>mrd.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47342" y="5435597"/>
            <a:ext cx="18357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105" dirty="0">
                <a:solidFill>
                  <a:srgbClr val="FFFFFF"/>
                </a:solidFill>
                <a:latin typeface="Verdana"/>
                <a:cs typeface="Verdana"/>
              </a:rPr>
              <a:t>Ca. </a:t>
            </a:r>
            <a:r>
              <a:rPr sz="2800" spc="-225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2800" spc="-6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35" dirty="0">
                <a:solidFill>
                  <a:srgbClr val="FFFFFF"/>
                </a:solidFill>
                <a:latin typeface="Verdana"/>
                <a:cs typeface="Verdana"/>
              </a:rPr>
              <a:t>mrd.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54193" y="5452361"/>
            <a:ext cx="2051050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20" dirty="0">
                <a:solidFill>
                  <a:srgbClr val="FFFFFF"/>
                </a:solidFill>
                <a:latin typeface="Verdana"/>
                <a:cs typeface="Verdana"/>
              </a:rPr>
              <a:t>Over </a:t>
            </a:r>
            <a:r>
              <a:rPr lang="en-US" sz="2800" spc="-225" dirty="0">
                <a:solidFill>
                  <a:srgbClr val="FFFFFF"/>
                </a:solidFill>
                <a:latin typeface="Verdana"/>
                <a:cs typeface="Verdana"/>
              </a:rPr>
              <a:t>1,7</a:t>
            </a:r>
            <a:r>
              <a:rPr sz="2800" spc="-45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35" dirty="0">
                <a:solidFill>
                  <a:srgbClr val="FFFFFF"/>
                </a:solidFill>
                <a:latin typeface="Verdana"/>
                <a:cs typeface="Verdana"/>
              </a:rPr>
              <a:t>mrd.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78909" y="2233675"/>
            <a:ext cx="9735580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8775" marR="508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Takket være innsats over tid var </a:t>
            </a:r>
            <a:r>
              <a:rPr lang="en-US" spc="-150" dirty="0"/>
              <a:t>74</a:t>
            </a:r>
            <a:r>
              <a:rPr spc="-150" dirty="0"/>
              <a:t> % av verdens  befolkning sikret tilgang til rent drikkevann </a:t>
            </a:r>
            <a:r>
              <a:rPr spc="-150" dirty="0" err="1"/>
              <a:t>i</a:t>
            </a:r>
            <a:r>
              <a:rPr spc="-150" dirty="0"/>
              <a:t> 20</a:t>
            </a:r>
            <a:r>
              <a:rPr lang="en-US" spc="-150" dirty="0"/>
              <a:t>21</a:t>
            </a:r>
            <a:r>
              <a:rPr spc="-150" dirty="0"/>
              <a:t>.</a:t>
            </a:r>
          </a:p>
        </p:txBody>
      </p:sp>
      <p:sp>
        <p:nvSpPr>
          <p:cNvPr id="10" name="object 10"/>
          <p:cNvSpPr/>
          <p:nvPr/>
        </p:nvSpPr>
        <p:spPr>
          <a:xfrm>
            <a:off x="9221602" y="1005840"/>
            <a:ext cx="845819" cy="845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25380" y="3516882"/>
            <a:ext cx="9377680" cy="819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100"/>
              </a:spcBef>
            </a:pPr>
            <a:r>
              <a:rPr sz="2700" b="1" spc="-150" dirty="0">
                <a:latin typeface="Verdana"/>
                <a:cs typeface="Verdana"/>
              </a:rPr>
              <a:t>Men hvor mange mennesker i verden har ikke tilgang </a:t>
            </a:r>
            <a:r>
              <a:rPr sz="2700" b="1" spc="-150" dirty="0" err="1">
                <a:latin typeface="Verdana"/>
                <a:cs typeface="Verdana"/>
              </a:rPr>
              <a:t>til</a:t>
            </a:r>
            <a:r>
              <a:rPr sz="2700" b="1" spc="-150" dirty="0">
                <a:latin typeface="Verdana"/>
                <a:cs typeface="Verdana"/>
              </a:rPr>
              <a:t> </a:t>
            </a:r>
            <a:r>
              <a:rPr sz="2700" b="1" spc="-150" dirty="0" err="1">
                <a:latin typeface="Verdana"/>
                <a:cs typeface="Verdana"/>
              </a:rPr>
              <a:t>trygge</a:t>
            </a:r>
            <a:r>
              <a:rPr sz="2700" b="1" spc="-150" dirty="0">
                <a:latin typeface="Verdana"/>
                <a:cs typeface="Verdana"/>
              </a:rPr>
              <a:t> toalettforhold?</a:t>
            </a:r>
            <a:endParaRPr sz="2700" spc="-1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5380" y="1415287"/>
            <a:ext cx="2082920" cy="3911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spc="-150" dirty="0">
                <a:latin typeface="Verdana"/>
                <a:cs typeface="Verdana"/>
              </a:rPr>
              <a:t>SPØRSMÅL 6</a:t>
            </a:r>
            <a:endParaRPr sz="2450" spc="-15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04" y="4474464"/>
            <a:ext cx="10691995" cy="2310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16746" y="4897403"/>
            <a:ext cx="6859905" cy="146450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700" b="1" spc="-335" dirty="0">
                <a:solidFill>
                  <a:srgbClr val="FFFFFF"/>
                </a:solidFill>
                <a:latin typeface="Verdana"/>
                <a:cs typeface="Verdana"/>
              </a:rPr>
              <a:t>Over </a:t>
            </a:r>
            <a:r>
              <a:rPr lang="en-US" sz="4700" b="1" spc="-690" dirty="0">
                <a:solidFill>
                  <a:srgbClr val="FFFFFF"/>
                </a:solidFill>
                <a:latin typeface="Verdana"/>
                <a:cs typeface="Verdana"/>
              </a:rPr>
              <a:t>1,7 </a:t>
            </a:r>
            <a:r>
              <a:rPr sz="4700" b="1" spc="-475" dirty="0" err="1">
                <a:solidFill>
                  <a:srgbClr val="FFFFFF"/>
                </a:solidFill>
                <a:latin typeface="Verdana"/>
                <a:cs typeface="Verdana"/>
              </a:rPr>
              <a:t>mrd</a:t>
            </a:r>
            <a:r>
              <a:rPr sz="4700" b="1" spc="-47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4700" b="1" spc="-8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700" b="1" spc="-415" dirty="0">
                <a:solidFill>
                  <a:srgbClr val="FFFFFF"/>
                </a:solidFill>
                <a:latin typeface="Verdana"/>
                <a:cs typeface="Verdana"/>
              </a:rPr>
              <a:t>mennesker</a:t>
            </a:r>
            <a:endParaRPr sz="47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8909" y="2233675"/>
            <a:ext cx="9735580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8775" marR="508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Takket være innsats over tid var </a:t>
            </a:r>
            <a:r>
              <a:rPr lang="en-US" spc="-150" dirty="0"/>
              <a:t>74</a:t>
            </a:r>
            <a:r>
              <a:rPr spc="-150" dirty="0"/>
              <a:t> % av verdens  befolkning sikret tilgang til rent drikkevann </a:t>
            </a:r>
            <a:r>
              <a:rPr spc="-150" dirty="0" err="1"/>
              <a:t>i</a:t>
            </a:r>
            <a:r>
              <a:rPr spc="-150" dirty="0"/>
              <a:t> 20</a:t>
            </a:r>
            <a:r>
              <a:rPr lang="en-US" spc="-150" dirty="0"/>
              <a:t>21</a:t>
            </a:r>
            <a:r>
              <a:rPr spc="-150" dirty="0"/>
              <a:t>.</a:t>
            </a:r>
          </a:p>
        </p:txBody>
      </p:sp>
      <p:sp>
        <p:nvSpPr>
          <p:cNvPr id="6" name="object 6"/>
          <p:cNvSpPr/>
          <p:nvPr/>
        </p:nvSpPr>
        <p:spPr>
          <a:xfrm>
            <a:off x="9221602" y="1005840"/>
            <a:ext cx="845819" cy="845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25380" y="3516882"/>
            <a:ext cx="9377680" cy="819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100"/>
              </a:spcBef>
            </a:pPr>
            <a:r>
              <a:rPr sz="2700" b="1" spc="-150" dirty="0">
                <a:latin typeface="Verdana"/>
                <a:cs typeface="Verdana"/>
              </a:rPr>
              <a:t>Men hvor mange mennesker i verden har ikke tilgang </a:t>
            </a:r>
            <a:r>
              <a:rPr sz="2700" b="1" spc="-150" dirty="0" err="1">
                <a:latin typeface="Verdana"/>
                <a:cs typeface="Verdana"/>
              </a:rPr>
              <a:t>til</a:t>
            </a:r>
            <a:r>
              <a:rPr sz="2700" b="1" spc="-150" dirty="0">
                <a:latin typeface="Verdana"/>
                <a:cs typeface="Verdana"/>
              </a:rPr>
              <a:t> </a:t>
            </a:r>
            <a:r>
              <a:rPr sz="2700" b="1" spc="-150" dirty="0" err="1">
                <a:latin typeface="Verdana"/>
                <a:cs typeface="Verdana"/>
              </a:rPr>
              <a:t>trygge</a:t>
            </a:r>
            <a:r>
              <a:rPr sz="2700" b="1" spc="-150" dirty="0">
                <a:latin typeface="Verdana"/>
                <a:cs typeface="Verdana"/>
              </a:rPr>
              <a:t> toalettforhold?</a:t>
            </a:r>
            <a:endParaRPr sz="2700" spc="-1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4044" y="2341878"/>
            <a:ext cx="2532380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110"/>
              </a:spcBef>
              <a:buChar char="•"/>
              <a:tabLst>
                <a:tab pos="213995" algn="l"/>
              </a:tabLst>
            </a:pPr>
            <a:r>
              <a:rPr sz="2450" spc="-125" dirty="0">
                <a:latin typeface="Arial"/>
                <a:cs typeface="Arial"/>
              </a:rPr>
              <a:t>Bæredygtig</a:t>
            </a:r>
            <a:r>
              <a:rPr sz="2450" spc="-180" dirty="0">
                <a:latin typeface="Arial"/>
                <a:cs typeface="Arial"/>
              </a:rPr>
              <a:t> </a:t>
            </a:r>
            <a:r>
              <a:rPr sz="2450" spc="-95" dirty="0">
                <a:latin typeface="Arial"/>
                <a:cs typeface="Arial"/>
              </a:rPr>
              <a:t>energi</a:t>
            </a:r>
            <a:endParaRPr sz="24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04" y="771143"/>
            <a:ext cx="10691995" cy="6013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33706" y="1030224"/>
            <a:ext cx="5510784" cy="54970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3856" y="1413763"/>
            <a:ext cx="2160644" cy="3911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spc="-150" dirty="0">
                <a:latin typeface="Verdana"/>
                <a:cs typeface="Verdana"/>
              </a:rPr>
              <a:t>SPØRSMÅL 7</a:t>
            </a:r>
            <a:endParaRPr sz="2450" spc="-15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3856" y="2232150"/>
            <a:ext cx="837057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50" dirty="0">
                <a:latin typeface="Verdana"/>
                <a:cs typeface="Verdana"/>
              </a:rPr>
              <a:t>Vannkraft utgjør 96 % av Norges kraftproduksjon.</a:t>
            </a:r>
            <a:endParaRPr sz="2800" spc="-15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3856" y="3087114"/>
            <a:ext cx="8485244" cy="43088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00" b="1" spc="-150" dirty="0">
                <a:latin typeface="Verdana"/>
                <a:cs typeface="Verdana"/>
              </a:rPr>
              <a:t>Cirka hvor mange vannkraftverk finnes i Norge?</a:t>
            </a:r>
            <a:endParaRPr sz="2700" spc="-15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20078" y="1007363"/>
            <a:ext cx="845820" cy="844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5380" y="1415287"/>
            <a:ext cx="2159120" cy="3911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spc="-150" dirty="0">
                <a:latin typeface="Verdana"/>
                <a:cs typeface="Verdana"/>
              </a:rPr>
              <a:t>SPØRSMÅL 7</a:t>
            </a:r>
            <a:endParaRPr sz="2450" spc="-15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36128" y="4981539"/>
            <a:ext cx="2457927" cy="1803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9961" y="4955633"/>
            <a:ext cx="2461673" cy="18292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50072" y="4955633"/>
            <a:ext cx="2457515" cy="18292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40368" y="5418833"/>
            <a:ext cx="61976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225" dirty="0">
                <a:solidFill>
                  <a:srgbClr val="FFFFFF"/>
                </a:solidFill>
                <a:latin typeface="Verdana"/>
                <a:cs typeface="Verdana"/>
              </a:rPr>
              <a:t>500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04547" y="5435597"/>
            <a:ext cx="9163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225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2800" spc="-2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225" dirty="0">
                <a:solidFill>
                  <a:srgbClr val="FFFFFF"/>
                </a:solidFill>
                <a:latin typeface="Verdana"/>
                <a:cs typeface="Verdana"/>
              </a:rPr>
              <a:t>000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19602" y="5452361"/>
            <a:ext cx="9163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225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2800" spc="-2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2800" spc="-225" dirty="0">
                <a:solidFill>
                  <a:srgbClr val="FFFFFF"/>
                </a:solidFill>
                <a:latin typeface="Verdana"/>
                <a:cs typeface="Verdana"/>
              </a:rPr>
              <a:t>8</a:t>
            </a:r>
            <a:r>
              <a:rPr sz="2800" spc="-225" dirty="0">
                <a:solidFill>
                  <a:srgbClr val="FFFFFF"/>
                </a:solidFill>
                <a:latin typeface="Verdana"/>
                <a:cs typeface="Verdana"/>
              </a:rPr>
              <a:t>00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25380" y="2233675"/>
            <a:ext cx="837057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Vannkraft utgjør 96 % av Norges kraftproduksjon.</a:t>
            </a:r>
          </a:p>
        </p:txBody>
      </p:sp>
      <p:sp>
        <p:nvSpPr>
          <p:cNvPr id="10" name="object 10"/>
          <p:cNvSpPr/>
          <p:nvPr/>
        </p:nvSpPr>
        <p:spPr>
          <a:xfrm>
            <a:off x="9220078" y="1007363"/>
            <a:ext cx="845820" cy="844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25380" y="3088638"/>
            <a:ext cx="8559920" cy="43088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00" b="1" spc="-150" dirty="0">
                <a:latin typeface="Verdana"/>
                <a:cs typeface="Verdana"/>
              </a:rPr>
              <a:t>Cirka hvor mange vannkraftverk finnes i Norge?</a:t>
            </a:r>
            <a:endParaRPr sz="2700" spc="-1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308983" y="2232150"/>
            <a:ext cx="8856232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050" marR="508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I 1990 levde nesten 2 mrd. mennesker i ekstrem  fattigdom, dvs. for mindre enn 1,9 USD om dagen.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3856" y="3515358"/>
            <a:ext cx="7494644" cy="819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100"/>
              </a:spcBef>
            </a:pPr>
            <a:r>
              <a:rPr sz="2700" b="1" spc="-150" dirty="0">
                <a:latin typeface="Verdana"/>
                <a:cs typeface="Verdana"/>
              </a:rPr>
              <a:t>Cirka hvor mange ekstremt fattige var det i </a:t>
            </a:r>
            <a:r>
              <a:rPr sz="2700" b="1" spc="-150" dirty="0" err="1">
                <a:latin typeface="Verdana"/>
                <a:cs typeface="Verdana"/>
              </a:rPr>
              <a:t>verden</a:t>
            </a:r>
            <a:r>
              <a:rPr sz="2700" b="1" spc="-150" dirty="0">
                <a:latin typeface="Verdana"/>
                <a:cs typeface="Verdana"/>
              </a:rPr>
              <a:t> </a:t>
            </a:r>
            <a:r>
              <a:rPr sz="2700" b="1" spc="-150" dirty="0" err="1">
                <a:latin typeface="Verdana"/>
                <a:cs typeface="Verdana"/>
              </a:rPr>
              <a:t>i</a:t>
            </a:r>
            <a:r>
              <a:rPr sz="2700" b="1" spc="-150" dirty="0">
                <a:latin typeface="Verdana"/>
                <a:cs typeface="Verdana"/>
              </a:rPr>
              <a:t> 20</a:t>
            </a:r>
            <a:r>
              <a:rPr lang="en-US" sz="2700" b="1" spc="-150" dirty="0">
                <a:latin typeface="Verdana"/>
                <a:cs typeface="Verdana"/>
              </a:rPr>
              <a:t>22</a:t>
            </a:r>
            <a:r>
              <a:rPr sz="2700" b="1" spc="-150" dirty="0">
                <a:latin typeface="Verdana"/>
                <a:cs typeface="Verdana"/>
              </a:rPr>
              <a:t>?</a:t>
            </a:r>
            <a:endParaRPr sz="2700" spc="-15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3856" y="1413763"/>
            <a:ext cx="2236844" cy="3911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spc="-150" dirty="0">
                <a:latin typeface="Verdana"/>
                <a:cs typeface="Verdana"/>
              </a:rPr>
              <a:t>SPØRSMÅL 1</a:t>
            </a:r>
            <a:endParaRPr sz="2450" spc="-15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65214" y="1002792"/>
            <a:ext cx="861060" cy="848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5380" y="1415287"/>
            <a:ext cx="2159120" cy="3911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spc="-150" dirty="0">
                <a:latin typeface="Verdana"/>
                <a:cs typeface="Verdana"/>
              </a:rPr>
              <a:t>SPØRSMÅL 7</a:t>
            </a:r>
            <a:endParaRPr sz="2450" spc="-1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04" y="4640579"/>
            <a:ext cx="10691995" cy="2144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5947" y="5325869"/>
            <a:ext cx="1541145" cy="7480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700" b="1" spc="-690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4700" b="1" spc="-3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4700" b="1" spc="-695" dirty="0">
                <a:solidFill>
                  <a:srgbClr val="FFFFFF"/>
                </a:solidFill>
                <a:latin typeface="Verdana"/>
                <a:cs typeface="Verdana"/>
              </a:rPr>
              <a:t>8</a:t>
            </a:r>
            <a:r>
              <a:rPr sz="4700" b="1" spc="-695" dirty="0">
                <a:solidFill>
                  <a:srgbClr val="FFFFFF"/>
                </a:solidFill>
                <a:latin typeface="Verdana"/>
                <a:cs typeface="Verdana"/>
              </a:rPr>
              <a:t>00</a:t>
            </a:r>
            <a:endParaRPr sz="47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25380" y="2233675"/>
            <a:ext cx="837057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Vannkraft utgjør 96 % av Norges kraftproduksjon.</a:t>
            </a:r>
          </a:p>
        </p:txBody>
      </p:sp>
      <p:sp>
        <p:nvSpPr>
          <p:cNvPr id="6" name="object 6"/>
          <p:cNvSpPr/>
          <p:nvPr/>
        </p:nvSpPr>
        <p:spPr>
          <a:xfrm>
            <a:off x="9220078" y="1007363"/>
            <a:ext cx="845820" cy="844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25380" y="3088638"/>
            <a:ext cx="8483720" cy="43088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00" b="1" spc="-150" dirty="0">
                <a:latin typeface="Verdana"/>
                <a:cs typeface="Verdana"/>
              </a:rPr>
              <a:t>Cirka hvor mange vannkraftverk finnes i Norge?</a:t>
            </a:r>
            <a:endParaRPr sz="2700" spc="-1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4044" y="2341878"/>
            <a:ext cx="4962525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110"/>
              </a:spcBef>
              <a:buChar char="•"/>
              <a:tabLst>
                <a:tab pos="213995" algn="l"/>
              </a:tabLst>
            </a:pPr>
            <a:r>
              <a:rPr sz="2450" spc="-125" dirty="0">
                <a:latin typeface="Arial"/>
                <a:cs typeface="Arial"/>
              </a:rPr>
              <a:t>Anstændige </a:t>
            </a:r>
            <a:r>
              <a:rPr sz="2450" spc="-95" dirty="0">
                <a:latin typeface="Arial"/>
                <a:cs typeface="Arial"/>
              </a:rPr>
              <a:t>jobs </a:t>
            </a:r>
            <a:r>
              <a:rPr sz="2450" spc="-140" dirty="0">
                <a:latin typeface="Arial"/>
                <a:cs typeface="Arial"/>
              </a:rPr>
              <a:t>og </a:t>
            </a:r>
            <a:r>
              <a:rPr sz="2450" spc="-114" dirty="0">
                <a:latin typeface="Arial"/>
                <a:cs typeface="Arial"/>
              </a:rPr>
              <a:t>økonomisk</a:t>
            </a:r>
            <a:r>
              <a:rPr sz="2450" spc="-260" dirty="0">
                <a:latin typeface="Arial"/>
                <a:cs typeface="Arial"/>
              </a:rPr>
              <a:t> </a:t>
            </a:r>
            <a:r>
              <a:rPr sz="2450" spc="-145" dirty="0">
                <a:latin typeface="Arial"/>
                <a:cs typeface="Arial"/>
              </a:rPr>
              <a:t>vækst</a:t>
            </a:r>
            <a:endParaRPr sz="24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04" y="771144"/>
            <a:ext cx="10692130" cy="6014085"/>
            <a:chOff x="1404" y="771144"/>
            <a:chExt cx="10692130" cy="6014085"/>
          </a:xfrm>
        </p:grpSpPr>
        <p:sp>
          <p:nvSpPr>
            <p:cNvPr id="4" name="object 4"/>
            <p:cNvSpPr/>
            <p:nvPr/>
          </p:nvSpPr>
          <p:spPr>
            <a:xfrm>
              <a:off x="1404" y="772668"/>
              <a:ext cx="10691995" cy="60121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80822" y="1412748"/>
              <a:ext cx="4733544" cy="47335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04" y="771144"/>
              <a:ext cx="10691995" cy="6013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41326" y="1171956"/>
              <a:ext cx="5212079" cy="52120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3856" y="1413763"/>
            <a:ext cx="2236844" cy="3911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spc="-150" dirty="0">
                <a:latin typeface="Verdana"/>
                <a:cs typeface="Verdana"/>
              </a:rPr>
              <a:t>SPØRSMÅL 8</a:t>
            </a:r>
            <a:endParaRPr sz="2450" spc="-15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0" marR="5080">
              <a:lnSpc>
                <a:spcPct val="100200"/>
              </a:lnSpc>
              <a:spcBef>
                <a:spcPts val="100"/>
              </a:spcBef>
            </a:pPr>
            <a:r>
              <a:rPr spc="-150" dirty="0"/>
              <a:t>Kampen mot barnearbeid står høyt på den politiske  dagsorden. I år 2000 var det rundt 250 mill.  barnearbeidere i verden.</a:t>
            </a:r>
          </a:p>
        </p:txBody>
      </p:sp>
      <p:sp>
        <p:nvSpPr>
          <p:cNvPr id="4" name="object 4"/>
          <p:cNvSpPr/>
          <p:nvPr/>
        </p:nvSpPr>
        <p:spPr>
          <a:xfrm>
            <a:off x="9217030" y="1007363"/>
            <a:ext cx="848868" cy="850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3857" y="3943602"/>
            <a:ext cx="8790044" cy="84638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00" b="1" spc="-150" dirty="0">
                <a:latin typeface="Verdana"/>
                <a:cs typeface="Verdana"/>
              </a:rPr>
              <a:t>Cirka hvor mange barnearbeidere var det i verden </a:t>
            </a:r>
            <a:r>
              <a:rPr sz="2700" b="1" spc="-150" dirty="0" err="1">
                <a:latin typeface="Verdana"/>
                <a:cs typeface="Verdana"/>
              </a:rPr>
              <a:t>i</a:t>
            </a:r>
            <a:r>
              <a:rPr sz="2700" b="1" spc="-150" dirty="0">
                <a:latin typeface="Verdana"/>
                <a:cs typeface="Verdana"/>
              </a:rPr>
              <a:t> 20</a:t>
            </a:r>
            <a:r>
              <a:rPr lang="en-US" sz="2700" b="1" spc="-150" dirty="0">
                <a:latin typeface="Verdana"/>
                <a:cs typeface="Verdana"/>
              </a:rPr>
              <a:t>21</a:t>
            </a:r>
            <a:r>
              <a:rPr sz="2700" b="1" spc="-150" dirty="0">
                <a:latin typeface="Verdana"/>
                <a:cs typeface="Verdana"/>
              </a:rPr>
              <a:t>?</a:t>
            </a:r>
            <a:endParaRPr sz="2700" spc="-1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5380" y="1415287"/>
            <a:ext cx="2159120" cy="3911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spc="-150" dirty="0">
                <a:latin typeface="Verdana"/>
                <a:cs typeface="Verdana"/>
              </a:rPr>
              <a:t>SPØRSMÅL 8</a:t>
            </a:r>
            <a:endParaRPr sz="2450" spc="-1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36128" y="4981539"/>
            <a:ext cx="2457927" cy="1803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9961" y="4955633"/>
            <a:ext cx="2461673" cy="18292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50072" y="4955633"/>
            <a:ext cx="2457515" cy="18292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66989" y="5418833"/>
            <a:ext cx="13658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225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lang="en-US" sz="2800" spc="-225" dirty="0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r>
              <a:rPr sz="2800" spc="-225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2800" spc="-3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90" dirty="0">
                <a:solidFill>
                  <a:srgbClr val="FFFFFF"/>
                </a:solidFill>
                <a:latin typeface="Verdana"/>
                <a:cs typeface="Verdana"/>
              </a:rPr>
              <a:t>mill.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82043" y="5435597"/>
            <a:ext cx="13658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225" dirty="0">
                <a:solidFill>
                  <a:srgbClr val="FFFFFF"/>
                </a:solidFill>
                <a:latin typeface="Verdana"/>
                <a:cs typeface="Verdana"/>
              </a:rPr>
              <a:t>250</a:t>
            </a:r>
            <a:r>
              <a:rPr sz="2800" spc="-3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90" dirty="0">
                <a:solidFill>
                  <a:srgbClr val="FFFFFF"/>
                </a:solidFill>
                <a:latin typeface="Verdana"/>
                <a:cs typeface="Verdana"/>
              </a:rPr>
              <a:t>mill.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97098" y="5452361"/>
            <a:ext cx="13658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225" dirty="0">
                <a:solidFill>
                  <a:srgbClr val="FFFFFF"/>
                </a:solidFill>
                <a:latin typeface="Verdana"/>
                <a:cs typeface="Verdana"/>
              </a:rPr>
              <a:t>350</a:t>
            </a:r>
            <a:r>
              <a:rPr sz="2800" spc="-3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90" dirty="0">
                <a:solidFill>
                  <a:srgbClr val="FFFFFF"/>
                </a:solidFill>
                <a:latin typeface="Verdana"/>
                <a:cs typeface="Verdana"/>
              </a:rPr>
              <a:t>mill.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775" marR="5080">
              <a:lnSpc>
                <a:spcPct val="100200"/>
              </a:lnSpc>
              <a:spcBef>
                <a:spcPts val="100"/>
              </a:spcBef>
            </a:pPr>
            <a:r>
              <a:rPr spc="-150" dirty="0"/>
              <a:t>Kampen mot barnearbeid står høyt på den politiske  dagsorden. I år 2000 var det rundt 250 mill.  barnearbeidere i verden.</a:t>
            </a:r>
          </a:p>
        </p:txBody>
      </p:sp>
      <p:sp>
        <p:nvSpPr>
          <p:cNvPr id="10" name="object 10"/>
          <p:cNvSpPr/>
          <p:nvPr/>
        </p:nvSpPr>
        <p:spPr>
          <a:xfrm>
            <a:off x="9217030" y="1007363"/>
            <a:ext cx="848868" cy="8519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25380" y="3945126"/>
            <a:ext cx="9764395" cy="84638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00" b="1" spc="-150" dirty="0">
                <a:latin typeface="Verdana"/>
                <a:cs typeface="Verdana"/>
              </a:rPr>
              <a:t>Cirka hvor mange barnearbeidere var det i verden </a:t>
            </a:r>
            <a:r>
              <a:rPr sz="2700" b="1" spc="-150" dirty="0" err="1">
                <a:latin typeface="Verdana"/>
                <a:cs typeface="Verdana"/>
              </a:rPr>
              <a:t>i</a:t>
            </a:r>
            <a:r>
              <a:rPr sz="2700" b="1" spc="-150" dirty="0">
                <a:latin typeface="Verdana"/>
                <a:cs typeface="Verdana"/>
              </a:rPr>
              <a:t> 20</a:t>
            </a:r>
            <a:r>
              <a:rPr lang="en-US" sz="2700" b="1" spc="-150" dirty="0">
                <a:latin typeface="Verdana"/>
                <a:cs typeface="Verdana"/>
              </a:rPr>
              <a:t>21</a:t>
            </a:r>
            <a:r>
              <a:rPr sz="2700" b="1" spc="-150" dirty="0">
                <a:latin typeface="Verdana"/>
                <a:cs typeface="Verdana"/>
              </a:rPr>
              <a:t>?</a:t>
            </a:r>
            <a:endParaRPr sz="2700" spc="-1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5380" y="1203769"/>
            <a:ext cx="2159120" cy="3911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spc="-150" dirty="0">
                <a:latin typeface="Verdana"/>
                <a:cs typeface="Verdana"/>
              </a:rPr>
              <a:t>SPØRSMÅL 8</a:t>
            </a:r>
            <a:endParaRPr sz="2450" spc="-15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04" y="4419600"/>
            <a:ext cx="10691995" cy="2365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159896" y="5217666"/>
            <a:ext cx="2372360" cy="7480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700" b="1" spc="-695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lang="en-US" sz="4700" b="1" spc="-695" dirty="0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r>
              <a:rPr sz="4700" b="1" spc="-695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4700" b="1" spc="-3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700" b="1" spc="-465" dirty="0">
                <a:solidFill>
                  <a:srgbClr val="FFFFFF"/>
                </a:solidFill>
                <a:latin typeface="Verdana"/>
                <a:cs typeface="Verdana"/>
              </a:rPr>
              <a:t>mill.</a:t>
            </a:r>
            <a:endParaRPr sz="47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8909" y="2022157"/>
            <a:ext cx="9735580" cy="1308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775" marR="5080">
              <a:lnSpc>
                <a:spcPct val="100200"/>
              </a:lnSpc>
              <a:spcBef>
                <a:spcPts val="100"/>
              </a:spcBef>
            </a:pPr>
            <a:r>
              <a:rPr spc="-150" dirty="0"/>
              <a:t>Kampen mot barnearbeid står høyt på den politiske  dagsorden. I år 2000 var det rundt 250 mill.  barnearbeidere i verden.</a:t>
            </a:r>
          </a:p>
        </p:txBody>
      </p:sp>
      <p:sp>
        <p:nvSpPr>
          <p:cNvPr id="6" name="object 6"/>
          <p:cNvSpPr/>
          <p:nvPr/>
        </p:nvSpPr>
        <p:spPr>
          <a:xfrm>
            <a:off x="9212457" y="1007363"/>
            <a:ext cx="853440" cy="850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25380" y="3495294"/>
            <a:ext cx="9764395" cy="84638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00" b="1" spc="-150" dirty="0">
                <a:latin typeface="Verdana"/>
                <a:cs typeface="Verdana"/>
              </a:rPr>
              <a:t>Cirka hvor mange barnearbeidere var det i verden </a:t>
            </a:r>
            <a:r>
              <a:rPr sz="2700" b="1" spc="-150" dirty="0" err="1">
                <a:latin typeface="Verdana"/>
                <a:cs typeface="Verdana"/>
              </a:rPr>
              <a:t>i</a:t>
            </a:r>
            <a:r>
              <a:rPr sz="2700" b="1" spc="-150" dirty="0">
                <a:latin typeface="Verdana"/>
                <a:cs typeface="Verdana"/>
              </a:rPr>
              <a:t> 20</a:t>
            </a:r>
            <a:r>
              <a:rPr lang="en-US" sz="2700" b="1" spc="-150" dirty="0">
                <a:latin typeface="Verdana"/>
                <a:cs typeface="Verdana"/>
              </a:rPr>
              <a:t>21</a:t>
            </a:r>
            <a:r>
              <a:rPr sz="2700" b="1" spc="-150" dirty="0">
                <a:latin typeface="Verdana"/>
                <a:cs typeface="Verdana"/>
              </a:rPr>
              <a:t>?</a:t>
            </a:r>
            <a:endParaRPr sz="2700" spc="-1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4044" y="2341878"/>
            <a:ext cx="4746625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110"/>
              </a:spcBef>
              <a:buChar char="•"/>
              <a:tabLst>
                <a:tab pos="213995" algn="l"/>
              </a:tabLst>
            </a:pPr>
            <a:r>
              <a:rPr sz="2450" spc="-50" dirty="0">
                <a:latin typeface="Arial"/>
                <a:cs typeface="Arial"/>
              </a:rPr>
              <a:t>Industri, </a:t>
            </a:r>
            <a:r>
              <a:rPr sz="2450" spc="-55" dirty="0">
                <a:latin typeface="Arial"/>
                <a:cs typeface="Arial"/>
              </a:rPr>
              <a:t>innovation </a:t>
            </a:r>
            <a:r>
              <a:rPr sz="2450" spc="-140" dirty="0">
                <a:latin typeface="Arial"/>
                <a:cs typeface="Arial"/>
              </a:rPr>
              <a:t>og</a:t>
            </a:r>
            <a:r>
              <a:rPr sz="2450" spc="-415" dirty="0">
                <a:latin typeface="Arial"/>
                <a:cs typeface="Arial"/>
              </a:rPr>
              <a:t> </a:t>
            </a:r>
            <a:r>
              <a:rPr sz="2450" spc="-30" dirty="0">
                <a:latin typeface="Arial"/>
                <a:cs typeface="Arial"/>
              </a:rPr>
              <a:t>infrastruktur</a:t>
            </a:r>
            <a:endParaRPr sz="24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04" y="771143"/>
            <a:ext cx="10692130" cy="6014085"/>
            <a:chOff x="1404" y="771143"/>
            <a:chExt cx="10692130" cy="6014085"/>
          </a:xfrm>
        </p:grpSpPr>
        <p:sp>
          <p:nvSpPr>
            <p:cNvPr id="4" name="object 4"/>
            <p:cNvSpPr/>
            <p:nvPr/>
          </p:nvSpPr>
          <p:spPr>
            <a:xfrm>
              <a:off x="1404" y="771143"/>
              <a:ext cx="10691995" cy="60137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80822" y="1412747"/>
              <a:ext cx="4733544" cy="47335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04" y="780287"/>
              <a:ext cx="10691995" cy="60045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83058" y="1074420"/>
              <a:ext cx="5373623" cy="53736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3856" y="1413763"/>
            <a:ext cx="2160644" cy="3911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spc="-150" dirty="0">
                <a:latin typeface="Verdana"/>
                <a:cs typeface="Verdana"/>
              </a:rPr>
              <a:t>SPØRSMÅL 9</a:t>
            </a:r>
            <a:endParaRPr sz="2450" spc="-15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0" marR="5080">
              <a:lnSpc>
                <a:spcPct val="100200"/>
              </a:lnSpc>
              <a:spcBef>
                <a:spcPts val="100"/>
              </a:spcBef>
            </a:pPr>
            <a:r>
              <a:rPr spc="-150" dirty="0"/>
              <a:t>Norge er et av de landene hvor flest innbyggere er </a:t>
            </a:r>
            <a:r>
              <a:rPr spc="-150" dirty="0" err="1"/>
              <a:t>på</a:t>
            </a:r>
            <a:r>
              <a:rPr spc="-150" dirty="0"/>
              <a:t> nett - faktisk hele 97 % pr. 20</a:t>
            </a:r>
            <a:r>
              <a:rPr lang="en-US" spc="-150" dirty="0"/>
              <a:t>20</a:t>
            </a:r>
            <a:r>
              <a:rPr spc="-150" dirty="0"/>
              <a:t>. Men slik er det ikke i  hele verden.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110"/>
              </a:spcBef>
            </a:pPr>
            <a:r>
              <a:rPr spc="-150" dirty="0"/>
              <a:t>Cirka hvor stor andel av verdens befolkning hadde  tilgang til internett </a:t>
            </a:r>
            <a:r>
              <a:rPr spc="-150" dirty="0" err="1"/>
              <a:t>i</a:t>
            </a:r>
            <a:r>
              <a:rPr spc="-150" dirty="0"/>
              <a:t> 20</a:t>
            </a:r>
            <a:r>
              <a:rPr lang="en-US" spc="-150" dirty="0"/>
              <a:t>20</a:t>
            </a:r>
            <a:r>
              <a:rPr spc="-150" dirty="0"/>
              <a:t>?</a:t>
            </a:r>
          </a:p>
        </p:txBody>
      </p:sp>
      <p:sp>
        <p:nvSpPr>
          <p:cNvPr id="5" name="object 5"/>
          <p:cNvSpPr/>
          <p:nvPr/>
        </p:nvSpPr>
        <p:spPr>
          <a:xfrm>
            <a:off x="9221602" y="1005840"/>
            <a:ext cx="844296" cy="845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5380" y="1415287"/>
            <a:ext cx="2159120" cy="3911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spc="-150" dirty="0">
                <a:latin typeface="Verdana"/>
                <a:cs typeface="Verdana"/>
              </a:rPr>
              <a:t>SPØRSMÅL 9</a:t>
            </a:r>
            <a:endParaRPr sz="2450" spc="-15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36128" y="4981539"/>
            <a:ext cx="2457927" cy="1803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9961" y="4955633"/>
            <a:ext cx="2461673" cy="18292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50072" y="4955633"/>
            <a:ext cx="2457515" cy="18292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51976" y="5418833"/>
            <a:ext cx="79565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225" dirty="0">
                <a:solidFill>
                  <a:srgbClr val="FFFFFF"/>
                </a:solidFill>
                <a:latin typeface="Verdana"/>
                <a:cs typeface="Verdana"/>
              </a:rPr>
              <a:t>30</a:t>
            </a:r>
            <a:r>
              <a:rPr sz="2800" spc="-3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840" dirty="0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67031" y="5435597"/>
            <a:ext cx="79565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800" spc="-225" dirty="0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r>
              <a:rPr sz="2800" spc="-225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2800" spc="-3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840" dirty="0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82086" y="5452361"/>
            <a:ext cx="79565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225" dirty="0">
                <a:solidFill>
                  <a:srgbClr val="FFFFFF"/>
                </a:solidFill>
                <a:latin typeface="Verdana"/>
                <a:cs typeface="Verdana"/>
              </a:rPr>
              <a:t>70</a:t>
            </a:r>
            <a:r>
              <a:rPr sz="2800" spc="-3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840" dirty="0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775" marR="5080">
              <a:lnSpc>
                <a:spcPct val="100200"/>
              </a:lnSpc>
              <a:spcBef>
                <a:spcPts val="100"/>
              </a:spcBef>
            </a:pPr>
            <a:r>
              <a:rPr spc="-150" dirty="0"/>
              <a:t>Norge er et av de landene hvor flest innbyggere er på  nett - faktisk hele 97 % pr. 20</a:t>
            </a:r>
            <a:r>
              <a:rPr lang="en-US" spc="-150" dirty="0"/>
              <a:t>20</a:t>
            </a:r>
            <a:r>
              <a:rPr spc="-150" dirty="0"/>
              <a:t>. Men slik er det ikke i  hele verden.</a:t>
            </a:r>
          </a:p>
        </p:txBody>
      </p:sp>
      <p:sp>
        <p:nvSpPr>
          <p:cNvPr id="10" name="object 10"/>
          <p:cNvSpPr/>
          <p:nvPr/>
        </p:nvSpPr>
        <p:spPr>
          <a:xfrm>
            <a:off x="9221602" y="1005840"/>
            <a:ext cx="844296" cy="845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25380" y="3945126"/>
            <a:ext cx="8516620" cy="8540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110"/>
              </a:spcBef>
            </a:pPr>
            <a:r>
              <a:rPr sz="2700" b="1" spc="-150" dirty="0">
                <a:latin typeface="Verdana"/>
                <a:cs typeface="Verdana"/>
              </a:rPr>
              <a:t>Cirka hvor stor andel av verdens befolkning hadde  tilgang til internett </a:t>
            </a:r>
            <a:r>
              <a:rPr sz="2700" b="1" spc="-150" dirty="0" err="1">
                <a:latin typeface="Verdana"/>
                <a:cs typeface="Verdana"/>
              </a:rPr>
              <a:t>i</a:t>
            </a:r>
            <a:r>
              <a:rPr sz="2700" b="1" spc="-150" dirty="0">
                <a:latin typeface="Verdana"/>
                <a:cs typeface="Verdana"/>
              </a:rPr>
              <a:t> 20</a:t>
            </a:r>
            <a:r>
              <a:rPr lang="en-US" sz="2700" b="1" spc="-150" dirty="0">
                <a:latin typeface="Verdana"/>
                <a:cs typeface="Verdana"/>
              </a:rPr>
              <a:t>20</a:t>
            </a:r>
            <a:r>
              <a:rPr sz="2700" b="1" spc="-150" dirty="0">
                <a:latin typeface="Verdana"/>
                <a:cs typeface="Verdana"/>
              </a:rPr>
              <a:t>?</a:t>
            </a:r>
            <a:endParaRPr sz="2700" spc="-1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5380" y="1415287"/>
            <a:ext cx="2082920" cy="3911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spc="-150" dirty="0">
                <a:latin typeface="Verdana"/>
                <a:cs typeface="Verdana"/>
              </a:rPr>
              <a:t>SPØRSMÅL 9</a:t>
            </a:r>
            <a:endParaRPr sz="2450" spc="-15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04" y="4852415"/>
            <a:ext cx="10691995" cy="1932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53671" y="5432549"/>
            <a:ext cx="1384935" cy="7480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n-US" sz="4700" b="1" spc="-690" dirty="0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r>
              <a:rPr sz="4700" b="1" spc="-690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4700" b="1" spc="-3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700" b="1" spc="-1905" dirty="0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endParaRPr sz="47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775" marR="5080">
              <a:lnSpc>
                <a:spcPct val="100200"/>
              </a:lnSpc>
              <a:spcBef>
                <a:spcPts val="100"/>
              </a:spcBef>
            </a:pPr>
            <a:r>
              <a:rPr spc="-150" dirty="0"/>
              <a:t>Norge er et av de landene hvor flest innbyggere er på  nett - faktisk hele 97 % pr. 20</a:t>
            </a:r>
            <a:r>
              <a:rPr lang="en-US" spc="-150" dirty="0"/>
              <a:t>20</a:t>
            </a:r>
            <a:r>
              <a:rPr spc="-150" dirty="0"/>
              <a:t>. Men slik er det ikke i  hele verden.</a:t>
            </a:r>
          </a:p>
        </p:txBody>
      </p:sp>
      <p:sp>
        <p:nvSpPr>
          <p:cNvPr id="6" name="object 6"/>
          <p:cNvSpPr/>
          <p:nvPr/>
        </p:nvSpPr>
        <p:spPr>
          <a:xfrm>
            <a:off x="9221602" y="1005840"/>
            <a:ext cx="844296" cy="845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25380" y="3770375"/>
            <a:ext cx="8516620" cy="8540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110"/>
              </a:spcBef>
            </a:pPr>
            <a:r>
              <a:rPr sz="2700" b="1" spc="-150" dirty="0">
                <a:latin typeface="Verdana"/>
                <a:cs typeface="Verdana"/>
              </a:rPr>
              <a:t>Cirka hvor stor andel av verdens befolkning hadde  tilgang til internett </a:t>
            </a:r>
            <a:r>
              <a:rPr sz="2700" b="1" spc="-150" dirty="0" err="1">
                <a:latin typeface="Verdana"/>
                <a:cs typeface="Verdana"/>
              </a:rPr>
              <a:t>i</a:t>
            </a:r>
            <a:r>
              <a:rPr sz="2700" b="1" spc="-150" dirty="0">
                <a:latin typeface="Verdana"/>
                <a:cs typeface="Verdana"/>
              </a:rPr>
              <a:t> 20</a:t>
            </a:r>
            <a:r>
              <a:rPr lang="en-US" sz="2700" b="1" spc="-150" dirty="0">
                <a:latin typeface="Verdana"/>
                <a:cs typeface="Verdana"/>
              </a:rPr>
              <a:t>20</a:t>
            </a:r>
            <a:r>
              <a:rPr sz="2700" b="1" spc="-150" dirty="0">
                <a:latin typeface="Verdana"/>
                <a:cs typeface="Verdana"/>
              </a:rPr>
              <a:t>?</a:t>
            </a:r>
            <a:endParaRPr sz="2700" spc="-1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5568" y="2343402"/>
            <a:ext cx="2163445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110"/>
              </a:spcBef>
              <a:buChar char="•"/>
              <a:tabLst>
                <a:tab pos="213995" algn="l"/>
              </a:tabLst>
            </a:pPr>
            <a:r>
              <a:rPr sz="2450" spc="-35" dirty="0">
                <a:latin typeface="Arial"/>
                <a:cs typeface="Arial"/>
              </a:rPr>
              <a:t>Mindre</a:t>
            </a:r>
            <a:r>
              <a:rPr sz="2450" spc="-204" dirty="0">
                <a:latin typeface="Arial"/>
                <a:cs typeface="Arial"/>
              </a:rPr>
              <a:t> </a:t>
            </a:r>
            <a:r>
              <a:rPr sz="2450" spc="-75" dirty="0">
                <a:latin typeface="Arial"/>
                <a:cs typeface="Arial"/>
              </a:rPr>
              <a:t>ulighed</a:t>
            </a:r>
            <a:endParaRPr sz="24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17042" y="966215"/>
            <a:ext cx="4258055" cy="5818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404" y="771144"/>
            <a:ext cx="10692130" cy="6014085"/>
            <a:chOff x="1404" y="771144"/>
            <a:chExt cx="10692130" cy="6014085"/>
          </a:xfrm>
        </p:grpSpPr>
        <p:sp>
          <p:nvSpPr>
            <p:cNvPr id="5" name="object 5"/>
            <p:cNvSpPr/>
            <p:nvPr/>
          </p:nvSpPr>
          <p:spPr>
            <a:xfrm>
              <a:off x="1404" y="772668"/>
              <a:ext cx="10691995" cy="60121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80822" y="1412747"/>
              <a:ext cx="4733544" cy="47335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60882" y="3104387"/>
              <a:ext cx="3322320" cy="27325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04" y="771144"/>
              <a:ext cx="10691995" cy="60137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40741" y="1050036"/>
              <a:ext cx="5536691" cy="55366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36128" y="4981539"/>
            <a:ext cx="2457927" cy="1803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9961" y="4955633"/>
            <a:ext cx="2461673" cy="18292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50072" y="4955633"/>
            <a:ext cx="2457515" cy="18292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18221" y="5418833"/>
            <a:ext cx="13658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800" spc="-225" dirty="0">
                <a:solidFill>
                  <a:srgbClr val="FFFFFF"/>
                </a:solidFill>
                <a:latin typeface="Verdana"/>
                <a:cs typeface="Verdana"/>
              </a:rPr>
              <a:t>660</a:t>
            </a:r>
            <a:r>
              <a:rPr sz="2800" spc="-3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90" dirty="0">
                <a:solidFill>
                  <a:srgbClr val="FFFFFF"/>
                </a:solidFill>
                <a:latin typeface="Verdana"/>
                <a:cs typeface="Verdana"/>
              </a:rPr>
              <a:t>mill.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13464" y="5435597"/>
            <a:ext cx="14014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229" dirty="0">
                <a:solidFill>
                  <a:srgbClr val="FFFFFF"/>
                </a:solidFill>
                <a:latin typeface="Verdana"/>
                <a:cs typeface="Verdana"/>
              </a:rPr>
              <a:t>2,0</a:t>
            </a:r>
            <a:r>
              <a:rPr sz="2800" spc="-2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35" dirty="0">
                <a:solidFill>
                  <a:srgbClr val="FFFFFF"/>
                </a:solidFill>
                <a:latin typeface="Verdana"/>
                <a:cs typeface="Verdana"/>
              </a:rPr>
              <a:t>mrd.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28518" y="5452361"/>
            <a:ext cx="14014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229" dirty="0">
                <a:solidFill>
                  <a:srgbClr val="FFFFFF"/>
                </a:solidFill>
                <a:latin typeface="Verdana"/>
                <a:cs typeface="Verdana"/>
              </a:rPr>
              <a:t>2,8</a:t>
            </a:r>
            <a:r>
              <a:rPr sz="2800" spc="-2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35" dirty="0">
                <a:solidFill>
                  <a:srgbClr val="FFFFFF"/>
                </a:solidFill>
                <a:latin typeface="Verdana"/>
                <a:cs typeface="Verdana"/>
              </a:rPr>
              <a:t>mrd.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78909" y="2233675"/>
            <a:ext cx="9735580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8775" marR="508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I 1990 levde nesten 2 mrd. mennesker i ekstrem  fattigdom, dvs. for mindre enn 1,9 USD om dagen.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25381" y="3516882"/>
            <a:ext cx="7493120" cy="819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100"/>
              </a:spcBef>
            </a:pPr>
            <a:r>
              <a:rPr sz="2700" b="1" spc="-150" dirty="0">
                <a:latin typeface="Verdana"/>
                <a:cs typeface="Verdana"/>
              </a:rPr>
              <a:t>Cirka hvor mange ekstremt fattige var det </a:t>
            </a:r>
            <a:r>
              <a:rPr sz="2700" b="1" spc="-150" dirty="0" err="1">
                <a:latin typeface="Verdana"/>
                <a:cs typeface="Verdana"/>
              </a:rPr>
              <a:t>i</a:t>
            </a:r>
            <a:r>
              <a:rPr sz="2700" b="1" spc="-150" dirty="0">
                <a:latin typeface="Verdana"/>
                <a:cs typeface="Verdana"/>
              </a:rPr>
              <a:t> </a:t>
            </a:r>
            <a:r>
              <a:rPr sz="2700" b="1" spc="-150" dirty="0" err="1">
                <a:latin typeface="Verdana"/>
                <a:cs typeface="Verdana"/>
              </a:rPr>
              <a:t>verden</a:t>
            </a:r>
            <a:r>
              <a:rPr sz="2700" b="1" spc="-150" dirty="0">
                <a:latin typeface="Verdana"/>
                <a:cs typeface="Verdana"/>
              </a:rPr>
              <a:t> </a:t>
            </a:r>
            <a:r>
              <a:rPr sz="2700" b="1" spc="-150" dirty="0" err="1">
                <a:latin typeface="Verdana"/>
                <a:cs typeface="Verdana"/>
              </a:rPr>
              <a:t>i</a:t>
            </a:r>
            <a:r>
              <a:rPr sz="2700" b="1" spc="-150" dirty="0">
                <a:latin typeface="Verdana"/>
                <a:cs typeface="Verdana"/>
              </a:rPr>
              <a:t> 20</a:t>
            </a:r>
            <a:r>
              <a:rPr lang="nb-NO" sz="2700" b="1" spc="-150" dirty="0">
                <a:latin typeface="Verdana"/>
                <a:cs typeface="Verdana"/>
              </a:rPr>
              <a:t>22</a:t>
            </a:r>
            <a:r>
              <a:rPr sz="2700" b="1" spc="-150" dirty="0">
                <a:latin typeface="Verdana"/>
                <a:cs typeface="Verdana"/>
              </a:rPr>
              <a:t>?</a:t>
            </a:r>
            <a:endParaRPr sz="2700" spc="-15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5380" y="1415287"/>
            <a:ext cx="2159120" cy="3911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spc="-150" dirty="0">
                <a:latin typeface="Verdana"/>
                <a:cs typeface="Verdana"/>
              </a:rPr>
              <a:t>SPØRSMÅL 1</a:t>
            </a:r>
            <a:endParaRPr sz="2450" spc="-150" dirty="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165214" y="1002792"/>
            <a:ext cx="861060" cy="8488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3856" y="1413763"/>
            <a:ext cx="2313044" cy="3911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spc="-150" dirty="0">
                <a:latin typeface="Verdana"/>
                <a:cs typeface="Verdana"/>
              </a:rPr>
              <a:t>SPØRSMÅL 10</a:t>
            </a:r>
            <a:endParaRPr sz="2450" spc="-150" dirty="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146926" y="1007363"/>
            <a:ext cx="919480" cy="919480"/>
            <a:chOff x="9146926" y="1007363"/>
            <a:chExt cx="919480" cy="919480"/>
          </a:xfrm>
        </p:grpSpPr>
        <p:sp>
          <p:nvSpPr>
            <p:cNvPr id="4" name="object 4"/>
            <p:cNvSpPr/>
            <p:nvPr/>
          </p:nvSpPr>
          <p:spPr>
            <a:xfrm>
              <a:off x="9221602" y="1007363"/>
              <a:ext cx="844296" cy="8442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59118" y="1007363"/>
              <a:ext cx="906780" cy="8442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46926" y="1007364"/>
              <a:ext cx="918972" cy="9189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23856" y="2232150"/>
            <a:ext cx="872553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spc="-150" dirty="0">
                <a:latin typeface="Verdana"/>
                <a:cs typeface="Verdana"/>
              </a:rPr>
              <a:t>Gapet mellom verdens rikeste og verdens fattigste  øker.</a:t>
            </a:r>
            <a:endParaRPr sz="2800" spc="-15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3856" y="3515358"/>
            <a:ext cx="9439910" cy="819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100"/>
              </a:spcBef>
            </a:pPr>
            <a:r>
              <a:rPr sz="2700" b="1" spc="-150" dirty="0">
                <a:latin typeface="Verdana"/>
                <a:cs typeface="Verdana"/>
              </a:rPr>
              <a:t>Hvor mange av verdens rikeste personer eier til </a:t>
            </a:r>
            <a:r>
              <a:rPr sz="2700" b="1" spc="-150" dirty="0" err="1">
                <a:latin typeface="Verdana"/>
                <a:cs typeface="Verdana"/>
              </a:rPr>
              <a:t>sammen</a:t>
            </a:r>
            <a:r>
              <a:rPr sz="2700" b="1" spc="-150" dirty="0">
                <a:latin typeface="Verdana"/>
                <a:cs typeface="Verdana"/>
              </a:rPr>
              <a:t> </a:t>
            </a:r>
            <a:r>
              <a:rPr sz="2700" b="1" spc="-150" dirty="0" err="1">
                <a:latin typeface="Verdana"/>
                <a:cs typeface="Verdana"/>
              </a:rPr>
              <a:t>halvparten</a:t>
            </a:r>
            <a:r>
              <a:rPr sz="2700" b="1" spc="-150" dirty="0">
                <a:latin typeface="Verdana"/>
                <a:cs typeface="Verdana"/>
              </a:rPr>
              <a:t> av verdens samlede formue?</a:t>
            </a:r>
            <a:endParaRPr sz="2700" spc="-1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5380" y="1415287"/>
            <a:ext cx="2311520" cy="3911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spc="-150" dirty="0">
                <a:latin typeface="Verdana"/>
                <a:cs typeface="Verdana"/>
              </a:rPr>
              <a:t>SPØRSMÅL 10</a:t>
            </a:r>
            <a:endParaRPr sz="2450" spc="-150" dirty="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146926" y="1007363"/>
            <a:ext cx="919480" cy="919480"/>
            <a:chOff x="9146926" y="1007363"/>
            <a:chExt cx="919480" cy="919480"/>
          </a:xfrm>
        </p:grpSpPr>
        <p:sp>
          <p:nvSpPr>
            <p:cNvPr id="4" name="object 4"/>
            <p:cNvSpPr/>
            <p:nvPr/>
          </p:nvSpPr>
          <p:spPr>
            <a:xfrm>
              <a:off x="9221602" y="1007363"/>
              <a:ext cx="844296" cy="8442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59118" y="1007363"/>
              <a:ext cx="906780" cy="8442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46926" y="1007364"/>
              <a:ext cx="918972" cy="9189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4036128" y="4981539"/>
            <a:ext cx="2457927" cy="18033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9961" y="4955633"/>
            <a:ext cx="2461673" cy="18292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50072" y="4955633"/>
            <a:ext cx="2457515" cy="18292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38488" y="5418833"/>
            <a:ext cx="22352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225" dirty="0">
                <a:solidFill>
                  <a:srgbClr val="FFFFFF"/>
                </a:solidFill>
                <a:latin typeface="Verdana"/>
                <a:cs typeface="Verdana"/>
              </a:rPr>
              <a:t>8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55423" y="5435597"/>
            <a:ext cx="61976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225" dirty="0">
                <a:solidFill>
                  <a:srgbClr val="FFFFFF"/>
                </a:solidFill>
                <a:latin typeface="Verdana"/>
                <a:cs typeface="Verdana"/>
              </a:rPr>
              <a:t>800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19602" y="5452361"/>
            <a:ext cx="9163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225" dirty="0">
                <a:solidFill>
                  <a:srgbClr val="FFFFFF"/>
                </a:solidFill>
                <a:latin typeface="Verdana"/>
                <a:cs typeface="Verdana"/>
              </a:rPr>
              <a:t>8</a:t>
            </a:r>
            <a:r>
              <a:rPr sz="2800" spc="-2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225" dirty="0">
                <a:solidFill>
                  <a:srgbClr val="FFFFFF"/>
                </a:solidFill>
                <a:latin typeface="Verdana"/>
                <a:cs typeface="Verdana"/>
              </a:rPr>
              <a:t>000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78909" y="2233675"/>
            <a:ext cx="973558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8775" marR="508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Gapet mellom verdens rikeste og verdens </a:t>
            </a:r>
            <a:r>
              <a:rPr spc="-150" dirty="0" err="1"/>
              <a:t>fattigste</a:t>
            </a:r>
            <a:r>
              <a:rPr spc="-150" dirty="0"/>
              <a:t> </a:t>
            </a:r>
            <a:r>
              <a:rPr spc="-150" dirty="0" err="1"/>
              <a:t>øker</a:t>
            </a:r>
            <a:r>
              <a:rPr spc="-150" dirty="0"/>
              <a:t>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55228" y="3105282"/>
            <a:ext cx="9439910" cy="819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100"/>
              </a:spcBef>
            </a:pPr>
            <a:r>
              <a:rPr sz="2700" b="1" spc="-150" dirty="0">
                <a:latin typeface="Verdana"/>
                <a:cs typeface="Verdana"/>
              </a:rPr>
              <a:t>Hvor mange av verdens rikeste personer eier til </a:t>
            </a:r>
            <a:r>
              <a:rPr sz="2700" b="1" spc="-150" dirty="0" err="1">
                <a:latin typeface="Verdana"/>
                <a:cs typeface="Verdana"/>
              </a:rPr>
              <a:t>sammen</a:t>
            </a:r>
            <a:r>
              <a:rPr sz="2700" b="1" spc="-150" dirty="0">
                <a:latin typeface="Verdana"/>
                <a:cs typeface="Verdana"/>
              </a:rPr>
              <a:t> </a:t>
            </a:r>
            <a:r>
              <a:rPr sz="2700" b="1" spc="-150" dirty="0" err="1">
                <a:latin typeface="Verdana"/>
                <a:cs typeface="Verdana"/>
              </a:rPr>
              <a:t>halvparten</a:t>
            </a:r>
            <a:r>
              <a:rPr sz="2700" b="1" spc="-150" dirty="0">
                <a:latin typeface="Verdana"/>
                <a:cs typeface="Verdana"/>
              </a:rPr>
              <a:t> av verdens samlede formue?</a:t>
            </a:r>
            <a:endParaRPr sz="2700" spc="-1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5380" y="1415287"/>
            <a:ext cx="2311520" cy="3911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spc="-150" dirty="0">
                <a:latin typeface="Verdana"/>
                <a:cs typeface="Verdana"/>
              </a:rPr>
              <a:t>SPØRSMÅL 10</a:t>
            </a:r>
            <a:endParaRPr sz="2450" spc="-150" dirty="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146926" y="1007363"/>
            <a:ext cx="919480" cy="919480"/>
            <a:chOff x="9146926" y="1007363"/>
            <a:chExt cx="919480" cy="919480"/>
          </a:xfrm>
        </p:grpSpPr>
        <p:sp>
          <p:nvSpPr>
            <p:cNvPr id="4" name="object 4"/>
            <p:cNvSpPr/>
            <p:nvPr/>
          </p:nvSpPr>
          <p:spPr>
            <a:xfrm>
              <a:off x="9221602" y="1007363"/>
              <a:ext cx="844296" cy="8442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59118" y="1007363"/>
              <a:ext cx="906780" cy="8442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46926" y="1007364"/>
              <a:ext cx="918972" cy="9189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404" y="4419600"/>
            <a:ext cx="10691995" cy="23652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798708" y="5217666"/>
            <a:ext cx="3095625" cy="7480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700" b="1" spc="-690" dirty="0">
                <a:solidFill>
                  <a:srgbClr val="FFFFFF"/>
                </a:solidFill>
                <a:latin typeface="Verdana"/>
                <a:cs typeface="Verdana"/>
              </a:rPr>
              <a:t>8</a:t>
            </a:r>
            <a:r>
              <a:rPr sz="4700" b="1" spc="-3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700" b="1" spc="-425" dirty="0">
                <a:solidFill>
                  <a:srgbClr val="FFFFFF"/>
                </a:solidFill>
                <a:latin typeface="Verdana"/>
                <a:cs typeface="Verdana"/>
              </a:rPr>
              <a:t>personer</a:t>
            </a:r>
            <a:endParaRPr sz="47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78909" y="2233675"/>
            <a:ext cx="973558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8775" marR="508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Gapet mellom verdens rikeste og </a:t>
            </a:r>
            <a:r>
              <a:rPr spc="-150" dirty="0" err="1"/>
              <a:t>verdens</a:t>
            </a:r>
            <a:r>
              <a:rPr spc="-150" dirty="0"/>
              <a:t> </a:t>
            </a:r>
            <a:r>
              <a:rPr spc="-150" dirty="0" err="1"/>
              <a:t>fattigste</a:t>
            </a:r>
            <a:r>
              <a:rPr spc="-150" dirty="0"/>
              <a:t> øker.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25380" y="3060043"/>
            <a:ext cx="9439910" cy="819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100"/>
              </a:spcBef>
            </a:pPr>
            <a:r>
              <a:rPr sz="2700" b="1" spc="-150" dirty="0">
                <a:latin typeface="Verdana"/>
                <a:cs typeface="Verdana"/>
              </a:rPr>
              <a:t>Hvor mange av verdens rikeste personer eier til sammen  halvparten av verdens samlede formue?</a:t>
            </a:r>
            <a:endParaRPr sz="2700" spc="-1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57431" y="3458970"/>
            <a:ext cx="2242820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b="1" dirty="0">
                <a:latin typeface="Verdana"/>
                <a:cs typeface="Verdana"/>
              </a:rPr>
              <a:t>STILLING?</a:t>
            </a:r>
            <a:endParaRPr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4044" y="2341878"/>
            <a:ext cx="4600575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110"/>
              </a:spcBef>
              <a:buChar char="•"/>
              <a:tabLst>
                <a:tab pos="213995" algn="l"/>
              </a:tabLst>
            </a:pPr>
            <a:r>
              <a:rPr sz="2450" spc="-130" dirty="0">
                <a:latin typeface="Arial"/>
                <a:cs typeface="Arial"/>
              </a:rPr>
              <a:t>Bæredygtige </a:t>
            </a:r>
            <a:r>
              <a:rPr sz="2450" spc="-85" dirty="0">
                <a:latin typeface="Arial"/>
                <a:cs typeface="Arial"/>
              </a:rPr>
              <a:t>byer </a:t>
            </a:r>
            <a:r>
              <a:rPr sz="2450" spc="-140" dirty="0">
                <a:latin typeface="Arial"/>
                <a:cs typeface="Arial"/>
              </a:rPr>
              <a:t>og</a:t>
            </a:r>
            <a:r>
              <a:rPr sz="2450" spc="-250" dirty="0">
                <a:latin typeface="Arial"/>
                <a:cs typeface="Arial"/>
              </a:rPr>
              <a:t> </a:t>
            </a:r>
            <a:r>
              <a:rPr sz="2450" spc="-90" dirty="0">
                <a:latin typeface="Arial"/>
                <a:cs typeface="Arial"/>
              </a:rPr>
              <a:t>lokalsamfund</a:t>
            </a:r>
            <a:endParaRPr sz="24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04" y="771143"/>
            <a:ext cx="10692130" cy="6014085"/>
            <a:chOff x="1404" y="771143"/>
            <a:chExt cx="10692130" cy="6014085"/>
          </a:xfrm>
        </p:grpSpPr>
        <p:sp>
          <p:nvSpPr>
            <p:cNvPr id="4" name="object 4"/>
            <p:cNvSpPr/>
            <p:nvPr/>
          </p:nvSpPr>
          <p:spPr>
            <a:xfrm>
              <a:off x="1404" y="771143"/>
              <a:ext cx="10691995" cy="60137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80822" y="1412747"/>
              <a:ext cx="4733544" cy="47335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04" y="771143"/>
              <a:ext cx="10691995" cy="6013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31241" y="1092707"/>
              <a:ext cx="5417820" cy="54162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3856" y="1413763"/>
            <a:ext cx="2389244" cy="3911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spc="-150" dirty="0">
                <a:latin typeface="Verdana"/>
                <a:cs typeface="Verdana"/>
              </a:rPr>
              <a:t>SPØRSMÅL 11</a:t>
            </a:r>
            <a:endParaRPr sz="2450" spc="-15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308983" y="2232150"/>
            <a:ext cx="10075432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050" marR="508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Det er økende politisk vilje til å utfase dieselbiler i  bytrafikken, da de har et høyt utslipp av NOx-gasser.</a:t>
            </a:r>
          </a:p>
        </p:txBody>
      </p:sp>
      <p:sp>
        <p:nvSpPr>
          <p:cNvPr id="4" name="object 4"/>
          <p:cNvSpPr/>
          <p:nvPr/>
        </p:nvSpPr>
        <p:spPr>
          <a:xfrm>
            <a:off x="9221602" y="1005839"/>
            <a:ext cx="844296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3856" y="3515358"/>
            <a:ext cx="8028044" cy="43088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00" b="1" spc="-150" dirty="0">
                <a:latin typeface="Verdana"/>
                <a:cs typeface="Verdana"/>
              </a:rPr>
              <a:t>Hvilke to grunnstoffer inngår i en NOx-gass?</a:t>
            </a:r>
            <a:endParaRPr sz="2700" spc="-1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5380" y="1415287"/>
            <a:ext cx="2288418" cy="3911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spc="-150" dirty="0">
                <a:latin typeface="Verdana"/>
                <a:cs typeface="Verdana"/>
              </a:rPr>
              <a:t>SPØRSMÅL 11</a:t>
            </a:r>
            <a:endParaRPr sz="2450" spc="-15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36128" y="4981539"/>
            <a:ext cx="2457927" cy="1803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9961" y="4955633"/>
            <a:ext cx="2461673" cy="18292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50072" y="4955633"/>
            <a:ext cx="2457515" cy="18292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86573" y="5418833"/>
            <a:ext cx="192722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27990">
              <a:lnSpc>
                <a:spcPct val="100000"/>
              </a:lnSpc>
              <a:spcBef>
                <a:spcPts val="105"/>
              </a:spcBef>
            </a:pPr>
            <a:r>
              <a:rPr sz="2800" spc="50" dirty="0">
                <a:solidFill>
                  <a:srgbClr val="FFFFFF"/>
                </a:solidFill>
                <a:latin typeface="Verdana"/>
                <a:cs typeface="Verdana"/>
              </a:rPr>
              <a:t>Neon  </a:t>
            </a:r>
            <a:r>
              <a:rPr sz="2800" spc="135" dirty="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sz="2800" spc="-3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14" dirty="0">
                <a:solidFill>
                  <a:srgbClr val="FFFFFF"/>
                </a:solidFill>
                <a:latin typeface="Verdana"/>
                <a:cs typeface="Verdana"/>
              </a:rPr>
              <a:t>osmium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51335" y="5435597"/>
            <a:ext cx="202628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57175">
              <a:lnSpc>
                <a:spcPct val="100000"/>
              </a:lnSpc>
              <a:spcBef>
                <a:spcPts val="105"/>
              </a:spcBef>
            </a:pPr>
            <a:r>
              <a:rPr sz="2800" spc="-50" dirty="0">
                <a:solidFill>
                  <a:srgbClr val="FFFFFF"/>
                </a:solidFill>
                <a:latin typeface="Verdana"/>
                <a:cs typeface="Verdana"/>
              </a:rPr>
              <a:t>Nitrogen  </a:t>
            </a:r>
            <a:r>
              <a:rPr sz="2800" spc="135" dirty="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sz="2800" spc="-2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65" dirty="0">
                <a:solidFill>
                  <a:srgbClr val="FFFFFF"/>
                </a:solidFill>
                <a:latin typeface="Verdana"/>
                <a:cs typeface="Verdana"/>
              </a:rPr>
              <a:t>oksygen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221602" y="1005839"/>
            <a:ext cx="844296" cy="845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543174" y="5452361"/>
            <a:ext cx="166878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22580">
              <a:lnSpc>
                <a:spcPct val="100000"/>
              </a:lnSpc>
              <a:spcBef>
                <a:spcPts val="105"/>
              </a:spcBef>
            </a:pPr>
            <a:r>
              <a:rPr sz="2800" spc="-135" dirty="0">
                <a:solidFill>
                  <a:srgbClr val="FFFFFF"/>
                </a:solidFill>
                <a:latin typeface="Verdana"/>
                <a:cs typeface="Verdana"/>
              </a:rPr>
              <a:t>Nikkel  </a:t>
            </a:r>
            <a:r>
              <a:rPr sz="2800" spc="135" dirty="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sz="2800" spc="-3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Verdana"/>
                <a:cs typeface="Verdana"/>
              </a:rPr>
              <a:t>xenon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78909" y="2233675"/>
            <a:ext cx="9735580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8775" marR="508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Det er økende politisk vilje til å utfase dieselbiler i  bytrafikken, da de har et høyt utslipp av NOx-gasser.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25380" y="3516882"/>
            <a:ext cx="7950320" cy="43088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00" b="1" spc="-150" dirty="0">
                <a:latin typeface="Verdana"/>
                <a:cs typeface="Verdana"/>
              </a:rPr>
              <a:t>Hvilke to grunnstoffer inngår i en NOx-gass?</a:t>
            </a:r>
            <a:endParaRPr sz="2700" spc="-1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5380" y="1415287"/>
            <a:ext cx="2387720" cy="3911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spc="-150" dirty="0">
                <a:latin typeface="Verdana"/>
                <a:cs typeface="Verdana"/>
              </a:rPr>
              <a:t>SPØRSMÅL 11</a:t>
            </a:r>
            <a:endParaRPr sz="2450" spc="-15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04" y="4431791"/>
            <a:ext cx="10691995" cy="2353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82328" y="5223761"/>
            <a:ext cx="6129655" cy="7480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700" b="1" spc="-430" dirty="0">
                <a:solidFill>
                  <a:srgbClr val="FFFFFF"/>
                </a:solidFill>
                <a:latin typeface="Verdana"/>
                <a:cs typeface="Verdana"/>
              </a:rPr>
              <a:t>Nitrogen </a:t>
            </a:r>
            <a:r>
              <a:rPr sz="4700" b="1" spc="-175" dirty="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sz="4700" b="1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700" b="1" spc="-340" dirty="0">
                <a:solidFill>
                  <a:srgbClr val="FFFFFF"/>
                </a:solidFill>
                <a:latin typeface="Verdana"/>
                <a:cs typeface="Verdana"/>
              </a:rPr>
              <a:t>oksygen</a:t>
            </a:r>
            <a:endParaRPr sz="47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21602" y="1005839"/>
            <a:ext cx="844296" cy="845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78909" y="2233675"/>
            <a:ext cx="9735580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8775" marR="508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Det er økende politisk vilje til å utfase dieselbiler i  bytrafikken, da de har et høyt utslipp av NOx-gasser.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25380" y="3516882"/>
            <a:ext cx="7874120" cy="43088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00" b="1" spc="-150" dirty="0">
                <a:latin typeface="Verdana"/>
                <a:cs typeface="Verdana"/>
              </a:rPr>
              <a:t>Hvilke to grunnstoffer inngår i en NOx-gass?</a:t>
            </a:r>
            <a:endParaRPr sz="2700" spc="-1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4044" y="2341878"/>
            <a:ext cx="4345305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110"/>
              </a:spcBef>
              <a:buChar char="•"/>
              <a:tabLst>
                <a:tab pos="213995" algn="l"/>
              </a:tabLst>
            </a:pPr>
            <a:r>
              <a:rPr sz="2450" spc="-95" dirty="0">
                <a:latin typeface="Arial"/>
                <a:cs typeface="Arial"/>
              </a:rPr>
              <a:t>Ansvarligt </a:t>
            </a:r>
            <a:r>
              <a:rPr sz="2450" spc="-50" dirty="0">
                <a:latin typeface="Arial"/>
                <a:cs typeface="Arial"/>
              </a:rPr>
              <a:t>forbrug </a:t>
            </a:r>
            <a:r>
              <a:rPr sz="2450" spc="-140" dirty="0">
                <a:latin typeface="Arial"/>
                <a:cs typeface="Arial"/>
              </a:rPr>
              <a:t>og</a:t>
            </a:r>
            <a:r>
              <a:rPr sz="2450" spc="-335" dirty="0">
                <a:latin typeface="Arial"/>
                <a:cs typeface="Arial"/>
              </a:rPr>
              <a:t> </a:t>
            </a:r>
            <a:r>
              <a:rPr sz="2450" spc="-40" dirty="0">
                <a:latin typeface="Arial"/>
                <a:cs typeface="Arial"/>
              </a:rPr>
              <a:t>produktion</a:t>
            </a:r>
            <a:endParaRPr sz="24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04" y="771143"/>
            <a:ext cx="10692130" cy="6014085"/>
            <a:chOff x="1404" y="771143"/>
            <a:chExt cx="10692130" cy="6014085"/>
          </a:xfrm>
        </p:grpSpPr>
        <p:sp>
          <p:nvSpPr>
            <p:cNvPr id="4" name="object 4"/>
            <p:cNvSpPr/>
            <p:nvPr/>
          </p:nvSpPr>
          <p:spPr>
            <a:xfrm>
              <a:off x="1404" y="771143"/>
              <a:ext cx="10691995" cy="60137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80822" y="1412747"/>
              <a:ext cx="4733544" cy="47335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04" y="771143"/>
              <a:ext cx="10691995" cy="60106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83998" y="1092708"/>
              <a:ext cx="5442203" cy="54406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3856" y="1413763"/>
            <a:ext cx="2313044" cy="3911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spc="-150" dirty="0">
                <a:latin typeface="Verdana"/>
                <a:cs typeface="Verdana"/>
              </a:rPr>
              <a:t>SPØRSMÅL 12</a:t>
            </a:r>
            <a:endParaRPr sz="2450" spc="-15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308983" y="2232150"/>
            <a:ext cx="10075432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050" marR="508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Ifølge Miljøverndepartementet kaster vi i Norge </a:t>
            </a:r>
            <a:r>
              <a:rPr lang="en-US" spc="-150" dirty="0"/>
              <a:t>4</a:t>
            </a:r>
            <a:r>
              <a:rPr spc="-150" dirty="0"/>
              <a:t>50 000  tonn mat årlig, noe som tilsvarer ca. </a:t>
            </a:r>
            <a:r>
              <a:rPr lang="en-US" spc="-150" dirty="0"/>
              <a:t>85</a:t>
            </a:r>
            <a:r>
              <a:rPr spc="-150" dirty="0"/>
              <a:t> kg pr. forbruker.</a:t>
            </a:r>
          </a:p>
        </p:txBody>
      </p:sp>
      <p:sp>
        <p:nvSpPr>
          <p:cNvPr id="4" name="object 4"/>
          <p:cNvSpPr/>
          <p:nvPr/>
        </p:nvSpPr>
        <p:spPr>
          <a:xfrm>
            <a:off x="9221602" y="1007363"/>
            <a:ext cx="844296" cy="844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3856" y="3515358"/>
            <a:ext cx="6656444" cy="43088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00" b="1" spc="-150" dirty="0">
                <a:latin typeface="Verdana"/>
                <a:cs typeface="Verdana"/>
              </a:rPr>
              <a:t>Hvor foregår det største matsvinnet?</a:t>
            </a:r>
            <a:endParaRPr sz="2700" spc="-1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5" y="4743919"/>
            <a:ext cx="10691995" cy="23362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51493" y="5525221"/>
            <a:ext cx="5791835" cy="7480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n-US" sz="4700" b="1" spc="-695" dirty="0">
                <a:solidFill>
                  <a:srgbClr val="FFFFFF"/>
                </a:solidFill>
                <a:latin typeface="Verdana"/>
                <a:cs typeface="Verdana"/>
              </a:rPr>
              <a:t>660</a:t>
            </a:r>
            <a:r>
              <a:rPr sz="4700" b="1" spc="-6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700" b="1" spc="-465" dirty="0">
                <a:solidFill>
                  <a:srgbClr val="FFFFFF"/>
                </a:solidFill>
                <a:latin typeface="Verdana"/>
                <a:cs typeface="Verdana"/>
              </a:rPr>
              <a:t>mill.</a:t>
            </a:r>
            <a:r>
              <a:rPr sz="4700" b="1" spc="-8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700" b="1" spc="-415" dirty="0">
                <a:solidFill>
                  <a:srgbClr val="FFFFFF"/>
                </a:solidFill>
                <a:latin typeface="Verdana"/>
                <a:cs typeface="Verdana"/>
              </a:rPr>
              <a:t>mennesker</a:t>
            </a:r>
            <a:endParaRPr sz="47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5380" y="1415287"/>
            <a:ext cx="2159120" cy="3911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spc="-150" dirty="0">
                <a:latin typeface="Verdana"/>
                <a:cs typeface="Verdana"/>
              </a:rPr>
              <a:t>SPØRSMÅL 1</a:t>
            </a:r>
            <a:endParaRPr sz="2450" spc="-15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65214" y="1002792"/>
            <a:ext cx="861060" cy="8488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78909" y="2233675"/>
            <a:ext cx="9735580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8775" marR="508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I 1990 levde nesten 2 mrd. mennesker i ekstrem  fattigdom, dvs. for mindre enn 1,9 USD om dagen.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25380" y="3516882"/>
            <a:ext cx="7417947" cy="819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100"/>
              </a:spcBef>
            </a:pPr>
            <a:r>
              <a:rPr sz="2700" b="1" spc="-150" dirty="0">
                <a:latin typeface="Verdana"/>
                <a:cs typeface="Verdana"/>
              </a:rPr>
              <a:t>Cirka hvor mange ekstremt fattige var det </a:t>
            </a:r>
            <a:r>
              <a:rPr sz="2700" b="1" spc="-150" dirty="0" err="1">
                <a:latin typeface="Verdana"/>
                <a:cs typeface="Verdana"/>
              </a:rPr>
              <a:t>i</a:t>
            </a:r>
            <a:r>
              <a:rPr sz="2700" b="1" spc="-150" dirty="0">
                <a:latin typeface="Verdana"/>
                <a:cs typeface="Verdana"/>
              </a:rPr>
              <a:t> </a:t>
            </a:r>
            <a:r>
              <a:rPr sz="2700" b="1" spc="-150" dirty="0" err="1">
                <a:latin typeface="Verdana"/>
                <a:cs typeface="Verdana"/>
              </a:rPr>
              <a:t>verden</a:t>
            </a:r>
            <a:r>
              <a:rPr sz="2700" b="1" spc="-150" dirty="0">
                <a:latin typeface="Verdana"/>
                <a:cs typeface="Verdana"/>
              </a:rPr>
              <a:t> </a:t>
            </a:r>
            <a:r>
              <a:rPr sz="2700" b="1" spc="-150" dirty="0" err="1">
                <a:latin typeface="Verdana"/>
                <a:cs typeface="Verdana"/>
              </a:rPr>
              <a:t>i</a:t>
            </a:r>
            <a:r>
              <a:rPr sz="2700" b="1" spc="-150" dirty="0">
                <a:latin typeface="Verdana"/>
                <a:cs typeface="Verdana"/>
              </a:rPr>
              <a:t> 20</a:t>
            </a:r>
            <a:r>
              <a:rPr lang="en-US" sz="2700" b="1" spc="-150" dirty="0">
                <a:latin typeface="Verdana"/>
                <a:cs typeface="Verdana"/>
              </a:rPr>
              <a:t>22</a:t>
            </a:r>
            <a:r>
              <a:rPr sz="2700" b="1" spc="-150" dirty="0">
                <a:latin typeface="Verdana"/>
                <a:cs typeface="Verdana"/>
              </a:rPr>
              <a:t>?</a:t>
            </a:r>
            <a:endParaRPr sz="2700" spc="-1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5380" y="1415287"/>
            <a:ext cx="2311520" cy="3911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spc="-150" dirty="0">
                <a:latin typeface="Verdana"/>
                <a:cs typeface="Verdana"/>
              </a:rPr>
              <a:t>SPØRSMÅL 12</a:t>
            </a:r>
            <a:endParaRPr sz="2450" spc="-15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03896" y="4622986"/>
            <a:ext cx="3123501" cy="21618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4182" y="4622986"/>
            <a:ext cx="2905987" cy="21618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50016" y="4622986"/>
            <a:ext cx="2907505" cy="21618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72224" y="5494156"/>
            <a:ext cx="2607945" cy="32188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I husholdningene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66532" y="5542974"/>
            <a:ext cx="2959735" cy="32188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I matvarebutikkene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221602" y="1007363"/>
            <a:ext cx="844296" cy="844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242845" y="5542974"/>
            <a:ext cx="2638425" cy="32188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På restaurantene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25380" y="2233675"/>
            <a:ext cx="950722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Ifølge Miljøverndepartementet kaster vi i Norge </a:t>
            </a:r>
            <a:r>
              <a:rPr lang="en-US" spc="-150" dirty="0"/>
              <a:t>4</a:t>
            </a:r>
            <a:r>
              <a:rPr spc="-150" dirty="0"/>
              <a:t>50 000  tonn mat årlig, noe som tilsvarer ca. </a:t>
            </a:r>
            <a:r>
              <a:rPr lang="en-US" spc="-150" dirty="0"/>
              <a:t>85</a:t>
            </a:r>
            <a:r>
              <a:rPr spc="-150" dirty="0"/>
              <a:t> kg pr. forbruker.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25380" y="3516882"/>
            <a:ext cx="6731120" cy="43088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00" b="1" spc="-150" dirty="0">
                <a:latin typeface="Verdana"/>
                <a:cs typeface="Verdana"/>
              </a:rPr>
              <a:t>Hvor foregår det største matsvinnet?</a:t>
            </a:r>
            <a:endParaRPr sz="2700" spc="-1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5380" y="1415287"/>
            <a:ext cx="2387720" cy="3911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spc="-150" dirty="0">
                <a:latin typeface="Verdana"/>
                <a:cs typeface="Verdana"/>
              </a:rPr>
              <a:t>SPØRSMÅL 12</a:t>
            </a:r>
            <a:endParaRPr sz="2450" spc="-15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04" y="4178808"/>
            <a:ext cx="10691995" cy="2606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26723" y="5106006"/>
            <a:ext cx="5639954" cy="74122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700" b="1" spc="-150" dirty="0">
                <a:solidFill>
                  <a:srgbClr val="FFFFFF"/>
                </a:solidFill>
                <a:latin typeface="Verdana"/>
                <a:cs typeface="Verdana"/>
              </a:rPr>
              <a:t>I husholdningene</a:t>
            </a:r>
            <a:endParaRPr sz="4700" spc="-15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21602" y="1007363"/>
            <a:ext cx="844296" cy="844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25380" y="2233675"/>
            <a:ext cx="950722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Ifølge Miljøverndepartementet kaster vi i Norge </a:t>
            </a:r>
            <a:r>
              <a:rPr lang="en-US" spc="-150" dirty="0"/>
              <a:t>4</a:t>
            </a:r>
            <a:r>
              <a:rPr spc="-150" dirty="0"/>
              <a:t>50 000  tonn mat årlig, noe som tilsvarer ca. </a:t>
            </a:r>
            <a:r>
              <a:rPr lang="en-US" spc="-150" dirty="0"/>
              <a:t>85</a:t>
            </a:r>
            <a:r>
              <a:rPr spc="-150" dirty="0"/>
              <a:t> kg pr. forbruker.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25380" y="3516882"/>
            <a:ext cx="6731120" cy="43088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00" b="1" spc="-150" dirty="0">
                <a:latin typeface="Verdana"/>
                <a:cs typeface="Verdana"/>
              </a:rPr>
              <a:t>Hvor foregår det største matsvinnet?</a:t>
            </a:r>
            <a:endParaRPr sz="2700" spc="-1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4044" y="2341878"/>
            <a:ext cx="1826895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110"/>
              </a:spcBef>
              <a:buChar char="•"/>
              <a:tabLst>
                <a:tab pos="213995" algn="l"/>
              </a:tabLst>
            </a:pPr>
            <a:r>
              <a:rPr sz="2450" spc="-114" dirty="0">
                <a:latin typeface="Arial"/>
                <a:cs typeface="Arial"/>
              </a:rPr>
              <a:t>Klimaindsats</a:t>
            </a:r>
            <a:endParaRPr sz="24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04" y="771143"/>
            <a:ext cx="10692130" cy="6014085"/>
            <a:chOff x="1404" y="771143"/>
            <a:chExt cx="10692130" cy="6014085"/>
          </a:xfrm>
        </p:grpSpPr>
        <p:sp>
          <p:nvSpPr>
            <p:cNvPr id="4" name="object 4"/>
            <p:cNvSpPr/>
            <p:nvPr/>
          </p:nvSpPr>
          <p:spPr>
            <a:xfrm>
              <a:off x="1404" y="771143"/>
              <a:ext cx="10689334" cy="60137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80822" y="1412747"/>
              <a:ext cx="4733544" cy="47335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04" y="771143"/>
              <a:ext cx="10691995" cy="6013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64413" y="1092708"/>
              <a:ext cx="5373623" cy="53736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014594" y="771143"/>
              <a:ext cx="1034796" cy="6013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3856" y="1413763"/>
            <a:ext cx="2389244" cy="3911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spc="-150" dirty="0">
                <a:latin typeface="Verdana"/>
                <a:cs typeface="Verdana"/>
              </a:rPr>
              <a:t>SPØRSMÅL 13</a:t>
            </a:r>
            <a:endParaRPr sz="2450" spc="-15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308983" y="2232150"/>
            <a:ext cx="10075432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050" marR="508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Den globale oppvarmingen henger tett sammen med  utslipp av CO</a:t>
            </a:r>
            <a:r>
              <a:rPr sz="1550" spc="-150" dirty="0"/>
              <a:t>2</a:t>
            </a:r>
            <a:r>
              <a:rPr spc="-150" dirty="0"/>
              <a:t>.</a:t>
            </a:r>
            <a:endParaRPr sz="1550" spc="-150"/>
          </a:p>
        </p:txBody>
      </p:sp>
      <p:sp>
        <p:nvSpPr>
          <p:cNvPr id="4" name="object 4"/>
          <p:cNvSpPr txBox="1"/>
          <p:nvPr/>
        </p:nvSpPr>
        <p:spPr>
          <a:xfrm>
            <a:off x="823856" y="3515358"/>
            <a:ext cx="9509125" cy="819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100"/>
              </a:spcBef>
            </a:pPr>
            <a:r>
              <a:rPr sz="2700" b="1" spc="-150" dirty="0">
                <a:latin typeface="Verdana"/>
                <a:cs typeface="Verdana"/>
              </a:rPr>
              <a:t>Hvilket av disse landene slapp ut mest CO</a:t>
            </a:r>
            <a:r>
              <a:rPr sz="1550" b="1" spc="-150" dirty="0">
                <a:latin typeface="Verdana"/>
                <a:cs typeface="Verdana"/>
              </a:rPr>
              <a:t>2 </a:t>
            </a:r>
            <a:r>
              <a:rPr sz="2700" b="1" spc="-150" dirty="0">
                <a:latin typeface="Verdana"/>
                <a:cs typeface="Verdana"/>
              </a:rPr>
              <a:t>pr. </a:t>
            </a:r>
            <a:r>
              <a:rPr sz="2700" b="1" spc="-150" dirty="0" err="1">
                <a:latin typeface="Verdana"/>
                <a:cs typeface="Verdana"/>
              </a:rPr>
              <a:t>innbygger</a:t>
            </a:r>
            <a:r>
              <a:rPr sz="2700" b="1" spc="-150" dirty="0">
                <a:latin typeface="Verdana"/>
                <a:cs typeface="Verdana"/>
              </a:rPr>
              <a:t> </a:t>
            </a:r>
            <a:r>
              <a:rPr sz="2700" b="1" spc="-150" dirty="0" err="1">
                <a:latin typeface="Verdana"/>
                <a:cs typeface="Verdana"/>
              </a:rPr>
              <a:t>i</a:t>
            </a:r>
            <a:r>
              <a:rPr sz="2700" b="1" spc="-150" dirty="0">
                <a:latin typeface="Verdana"/>
                <a:cs typeface="Verdana"/>
              </a:rPr>
              <a:t> 20</a:t>
            </a:r>
            <a:r>
              <a:rPr lang="en-US" sz="2700" b="1" spc="-150" dirty="0">
                <a:latin typeface="Verdana"/>
                <a:cs typeface="Verdana"/>
              </a:rPr>
              <a:t>21</a:t>
            </a:r>
            <a:r>
              <a:rPr sz="2700" b="1" spc="-150" dirty="0">
                <a:latin typeface="Verdana"/>
                <a:cs typeface="Verdana"/>
              </a:rPr>
              <a:t>?</a:t>
            </a:r>
            <a:endParaRPr sz="2700" spc="-15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20078" y="1007363"/>
            <a:ext cx="845820" cy="847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5380" y="1415287"/>
            <a:ext cx="2387720" cy="3911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spc="-150" dirty="0">
                <a:latin typeface="Verdana"/>
                <a:cs typeface="Verdana"/>
              </a:rPr>
              <a:t>SPØRSMÅL 13</a:t>
            </a:r>
            <a:endParaRPr sz="2450" spc="-15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36128" y="4981539"/>
            <a:ext cx="2457927" cy="1803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9961" y="4955633"/>
            <a:ext cx="2461673" cy="18292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50072" y="4955633"/>
            <a:ext cx="2457515" cy="18292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64169" y="5418833"/>
            <a:ext cx="77089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29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800" spc="-2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-6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2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13107" y="5435597"/>
            <a:ext cx="110045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800" spc="-25" dirty="0">
                <a:solidFill>
                  <a:srgbClr val="FFFFFF"/>
                </a:solidFill>
                <a:latin typeface="Verdana"/>
                <a:cs typeface="Verdana"/>
              </a:rPr>
              <a:t>Qatar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46806" y="5452361"/>
            <a:ext cx="146304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50" dirty="0">
                <a:solidFill>
                  <a:srgbClr val="FFFFFF"/>
                </a:solidFill>
                <a:latin typeface="Verdana"/>
                <a:cs typeface="Verdana"/>
              </a:rPr>
              <a:t>Tyskland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220078" y="1007363"/>
            <a:ext cx="845820" cy="8473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78909" y="2233675"/>
            <a:ext cx="9735580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8775" marR="508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Den globale oppvarmingen henger tett sammen med  utslipp av CO</a:t>
            </a:r>
            <a:r>
              <a:rPr sz="1550" spc="-150" dirty="0"/>
              <a:t>2</a:t>
            </a:r>
            <a:r>
              <a:rPr spc="-150" dirty="0"/>
              <a:t>.</a:t>
            </a:r>
            <a:endParaRPr sz="1550" spc="-150"/>
          </a:p>
        </p:txBody>
      </p:sp>
      <p:sp>
        <p:nvSpPr>
          <p:cNvPr id="11" name="object 11"/>
          <p:cNvSpPr txBox="1"/>
          <p:nvPr/>
        </p:nvSpPr>
        <p:spPr>
          <a:xfrm>
            <a:off x="825380" y="3516882"/>
            <a:ext cx="9509125" cy="819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100"/>
              </a:spcBef>
            </a:pPr>
            <a:r>
              <a:rPr sz="2700" b="1" spc="-150" dirty="0">
                <a:latin typeface="Verdana"/>
                <a:cs typeface="Verdana"/>
              </a:rPr>
              <a:t>Hvilket av disse landene slapp ut mest CO</a:t>
            </a:r>
            <a:r>
              <a:rPr sz="1550" b="1" spc="-150" dirty="0">
                <a:latin typeface="Verdana"/>
                <a:cs typeface="Verdana"/>
              </a:rPr>
              <a:t>2 </a:t>
            </a:r>
            <a:r>
              <a:rPr sz="2700" b="1" spc="-150" dirty="0">
                <a:latin typeface="Verdana"/>
                <a:cs typeface="Verdana"/>
              </a:rPr>
              <a:t>pr. </a:t>
            </a:r>
            <a:r>
              <a:rPr sz="2700" b="1" spc="-150" dirty="0" err="1">
                <a:latin typeface="Verdana"/>
                <a:cs typeface="Verdana"/>
              </a:rPr>
              <a:t>innbygger</a:t>
            </a:r>
            <a:r>
              <a:rPr sz="2700" b="1" spc="-150" dirty="0">
                <a:latin typeface="Verdana"/>
                <a:cs typeface="Verdana"/>
              </a:rPr>
              <a:t> </a:t>
            </a:r>
            <a:r>
              <a:rPr sz="2700" b="1" spc="-150" dirty="0" err="1">
                <a:latin typeface="Verdana"/>
                <a:cs typeface="Verdana"/>
              </a:rPr>
              <a:t>i</a:t>
            </a:r>
            <a:r>
              <a:rPr sz="2700" b="1" spc="-150" dirty="0">
                <a:latin typeface="Verdana"/>
                <a:cs typeface="Verdana"/>
              </a:rPr>
              <a:t> 20</a:t>
            </a:r>
            <a:r>
              <a:rPr lang="en-US" sz="2700" b="1" spc="-150" dirty="0">
                <a:latin typeface="Verdana"/>
                <a:cs typeface="Verdana"/>
              </a:rPr>
              <a:t>21</a:t>
            </a:r>
            <a:r>
              <a:rPr sz="2700" b="1" spc="-150" dirty="0">
                <a:latin typeface="Verdana"/>
                <a:cs typeface="Verdana"/>
              </a:rPr>
              <a:t>?</a:t>
            </a:r>
            <a:endParaRPr sz="2700" spc="-1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5380" y="1415287"/>
            <a:ext cx="2463920" cy="3911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spc="-150" dirty="0">
                <a:latin typeface="Verdana"/>
                <a:cs typeface="Verdana"/>
              </a:rPr>
              <a:t>SPØRSMÅL 13</a:t>
            </a:r>
            <a:endParaRPr sz="2450" spc="-15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04" y="4419600"/>
            <a:ext cx="10691995" cy="2365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31167" y="5217666"/>
            <a:ext cx="1831339" cy="7480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n-US" sz="4700" b="1" spc="-480" dirty="0">
                <a:solidFill>
                  <a:srgbClr val="FFFFFF"/>
                </a:solidFill>
                <a:latin typeface="Verdana"/>
                <a:cs typeface="Verdana"/>
              </a:rPr>
              <a:t>Qatar</a:t>
            </a:r>
            <a:endParaRPr sz="470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20078" y="1007363"/>
            <a:ext cx="845820" cy="847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78909" y="2233675"/>
            <a:ext cx="9735580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8775" marR="508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Den globale oppvarmingen henger tett sammen med  utslipp av CO</a:t>
            </a:r>
            <a:r>
              <a:rPr sz="1550" spc="-150" dirty="0"/>
              <a:t>2</a:t>
            </a:r>
            <a:r>
              <a:rPr spc="-150" dirty="0"/>
              <a:t>.</a:t>
            </a:r>
            <a:endParaRPr sz="1550" spc="-150"/>
          </a:p>
        </p:txBody>
      </p:sp>
      <p:sp>
        <p:nvSpPr>
          <p:cNvPr id="7" name="object 7"/>
          <p:cNvSpPr txBox="1"/>
          <p:nvPr/>
        </p:nvSpPr>
        <p:spPr>
          <a:xfrm>
            <a:off x="825380" y="3516882"/>
            <a:ext cx="9509125" cy="819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100"/>
              </a:spcBef>
            </a:pPr>
            <a:r>
              <a:rPr sz="2700" b="1" spc="-150" dirty="0">
                <a:latin typeface="Verdana"/>
                <a:cs typeface="Verdana"/>
              </a:rPr>
              <a:t>Hvilket av disse landene slapp ut mest CO</a:t>
            </a:r>
            <a:r>
              <a:rPr sz="1550" b="1" spc="-150" dirty="0">
                <a:latin typeface="Verdana"/>
                <a:cs typeface="Verdana"/>
              </a:rPr>
              <a:t>2 </a:t>
            </a:r>
            <a:r>
              <a:rPr sz="2700" b="1" spc="-150" dirty="0">
                <a:latin typeface="Verdana"/>
                <a:cs typeface="Verdana"/>
              </a:rPr>
              <a:t>pr. </a:t>
            </a:r>
            <a:r>
              <a:rPr sz="2700" b="1" spc="-150" dirty="0" err="1">
                <a:latin typeface="Verdana"/>
                <a:cs typeface="Verdana"/>
              </a:rPr>
              <a:t>innbygger</a:t>
            </a:r>
            <a:r>
              <a:rPr sz="2700" b="1" spc="-150" dirty="0">
                <a:latin typeface="Verdana"/>
                <a:cs typeface="Verdana"/>
              </a:rPr>
              <a:t> </a:t>
            </a:r>
            <a:r>
              <a:rPr sz="2700" b="1" spc="-150" dirty="0" err="1">
                <a:latin typeface="Verdana"/>
                <a:cs typeface="Verdana"/>
              </a:rPr>
              <a:t>i</a:t>
            </a:r>
            <a:r>
              <a:rPr sz="2700" b="1" spc="-150" dirty="0">
                <a:latin typeface="Verdana"/>
                <a:cs typeface="Verdana"/>
              </a:rPr>
              <a:t> 20</a:t>
            </a:r>
            <a:r>
              <a:rPr lang="en-US" sz="2700" b="1" spc="-150" dirty="0">
                <a:latin typeface="Verdana"/>
                <a:cs typeface="Verdana"/>
              </a:rPr>
              <a:t>21</a:t>
            </a:r>
            <a:r>
              <a:rPr sz="2700" b="1" spc="-150" dirty="0">
                <a:latin typeface="Verdana"/>
                <a:cs typeface="Verdana"/>
              </a:rPr>
              <a:t>?</a:t>
            </a:r>
            <a:endParaRPr sz="2700" spc="-1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4044" y="2341878"/>
            <a:ext cx="1742439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110"/>
              </a:spcBef>
              <a:buChar char="•"/>
              <a:tabLst>
                <a:tab pos="213995" algn="l"/>
              </a:tabLst>
            </a:pPr>
            <a:r>
              <a:rPr sz="2450" spc="-95" dirty="0">
                <a:latin typeface="Arial"/>
                <a:cs typeface="Arial"/>
              </a:rPr>
              <a:t>Livet </a:t>
            </a:r>
            <a:r>
              <a:rPr sz="2450" spc="20" dirty="0">
                <a:latin typeface="Arial"/>
                <a:cs typeface="Arial"/>
              </a:rPr>
              <a:t>i</a:t>
            </a:r>
            <a:r>
              <a:rPr sz="2450" spc="-260" dirty="0">
                <a:latin typeface="Arial"/>
                <a:cs typeface="Arial"/>
              </a:rPr>
              <a:t> </a:t>
            </a:r>
            <a:r>
              <a:rPr sz="2450" spc="-90" dirty="0">
                <a:latin typeface="Arial"/>
                <a:cs typeface="Arial"/>
              </a:rPr>
              <a:t>havet</a:t>
            </a:r>
            <a:endParaRPr sz="24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04" y="771143"/>
            <a:ext cx="10692130" cy="6014085"/>
            <a:chOff x="1404" y="771143"/>
            <a:chExt cx="10692130" cy="6014085"/>
          </a:xfrm>
        </p:grpSpPr>
        <p:sp>
          <p:nvSpPr>
            <p:cNvPr id="4" name="object 4"/>
            <p:cNvSpPr/>
            <p:nvPr/>
          </p:nvSpPr>
          <p:spPr>
            <a:xfrm>
              <a:off x="1404" y="771143"/>
              <a:ext cx="10691995" cy="60137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80822" y="1412747"/>
              <a:ext cx="4733544" cy="47335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04" y="771143"/>
              <a:ext cx="10691995" cy="6013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90322" y="1136904"/>
              <a:ext cx="5373623" cy="53736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3856" y="1413763"/>
            <a:ext cx="2313044" cy="3911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spc="-150" dirty="0">
                <a:latin typeface="Verdana"/>
                <a:cs typeface="Verdana"/>
              </a:rPr>
              <a:t>SPØRSMÅL 14</a:t>
            </a:r>
            <a:endParaRPr sz="2450" spc="-15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3856" y="2232150"/>
            <a:ext cx="8930005" cy="1308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200"/>
              </a:lnSpc>
              <a:spcBef>
                <a:spcPts val="100"/>
              </a:spcBef>
            </a:pPr>
            <a:r>
              <a:rPr sz="2800" spc="-150" dirty="0">
                <a:latin typeface="Verdana"/>
                <a:cs typeface="Verdana"/>
              </a:rPr>
              <a:t>Det såkalte Great Pacific Garbage Patch er et stort  havområde hvor plastavfall flyter rundt og utgjør en  trussel mot havdyr og økosystemer.</a:t>
            </a:r>
            <a:endParaRPr sz="2800" spc="-15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21602" y="1007363"/>
            <a:ext cx="844296" cy="844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3856" y="3943602"/>
            <a:ext cx="8866244" cy="43088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00" b="1" spc="-150" dirty="0">
                <a:latin typeface="Verdana"/>
                <a:cs typeface="Verdana"/>
              </a:rPr>
              <a:t>Omtrent hvor stor er 'den flytende søppeldynga'?</a:t>
            </a:r>
            <a:endParaRPr sz="2700" spc="-1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5380" y="1415287"/>
            <a:ext cx="2387720" cy="3911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spc="-150" dirty="0">
                <a:latin typeface="Verdana"/>
                <a:cs typeface="Verdana"/>
              </a:rPr>
              <a:t>SPØRSMÅL 14</a:t>
            </a:r>
            <a:endParaRPr sz="2450" spc="-15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02600" y="4802814"/>
            <a:ext cx="2691098" cy="19820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9961" y="4802814"/>
            <a:ext cx="2669352" cy="19820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50072" y="4806280"/>
            <a:ext cx="2661317" cy="19785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91781" y="5472633"/>
            <a:ext cx="2713994" cy="640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35609">
              <a:lnSpc>
                <a:spcPct val="100400"/>
              </a:lnSpc>
              <a:spcBef>
                <a:spcPts val="95"/>
              </a:spcBef>
            </a:pPr>
            <a:r>
              <a:rPr sz="2000" dirty="0" err="1">
                <a:solidFill>
                  <a:srgbClr val="FFFFFF"/>
                </a:solidFill>
                <a:latin typeface="Verdana"/>
                <a:cs typeface="Verdana"/>
              </a:rPr>
              <a:t>På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 err="1">
                <a:solidFill>
                  <a:srgbClr val="FFFFFF"/>
                </a:solidFill>
                <a:latin typeface="Verdana"/>
                <a:cs typeface="Verdana"/>
              </a:rPr>
              <a:t>størrelse</a:t>
            </a:r>
            <a:endParaRPr lang="nb-NO" sz="2000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12700" marR="5080" indent="435609">
              <a:lnSpc>
                <a:spcPct val="100400"/>
              </a:lnSpc>
              <a:spcBef>
                <a:spcPts val="95"/>
              </a:spcBef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med Spitsbergen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87555" y="5342633"/>
            <a:ext cx="176403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0955">
              <a:lnSpc>
                <a:spcPct val="100400"/>
              </a:lnSpc>
              <a:spcBef>
                <a:spcPts val="95"/>
              </a:spcBef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På størrelse  med Norge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221602" y="1007363"/>
            <a:ext cx="844296" cy="844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351150" y="5342633"/>
            <a:ext cx="2255520" cy="640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26695">
              <a:lnSpc>
                <a:spcPct val="100400"/>
              </a:lnSpc>
              <a:spcBef>
                <a:spcPts val="95"/>
              </a:spcBef>
            </a:pPr>
            <a:r>
              <a:rPr sz="2000" dirty="0" err="1">
                <a:solidFill>
                  <a:srgbClr val="FFFFFF"/>
                </a:solidFill>
                <a:latin typeface="Verdana"/>
                <a:cs typeface="Verdana"/>
              </a:rPr>
              <a:t>På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 err="1">
                <a:solidFill>
                  <a:srgbClr val="FFFFFF"/>
                </a:solidFill>
                <a:latin typeface="Verdana"/>
                <a:cs typeface="Verdana"/>
              </a:rPr>
              <a:t>størrels</a:t>
            </a:r>
            <a:r>
              <a:rPr lang="nb-NO" sz="2000" dirty="0">
                <a:solidFill>
                  <a:srgbClr val="FFFFFF"/>
                </a:solidFill>
                <a:latin typeface="Verdana"/>
                <a:cs typeface="Verdana"/>
              </a:rPr>
              <a:t>e   </a:t>
            </a:r>
          </a:p>
          <a:p>
            <a:pPr marL="12700" marR="5080" indent="226695">
              <a:lnSpc>
                <a:spcPct val="100400"/>
              </a:lnSpc>
              <a:spcBef>
                <a:spcPts val="95"/>
              </a:spcBef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med Mongolia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25380" y="2233675"/>
            <a:ext cx="8930005" cy="1308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200"/>
              </a:lnSpc>
              <a:spcBef>
                <a:spcPts val="100"/>
              </a:spcBef>
            </a:pPr>
            <a:r>
              <a:rPr spc="-150" dirty="0"/>
              <a:t>Det såkalte Great Pacific Garbage Patch er et stort  havområde hvor plastavfall flyter rundt og utgjør en  trussel mot havdyr og økosystemer.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25380" y="3945126"/>
            <a:ext cx="8712320" cy="43088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00" b="1" spc="-150" dirty="0">
                <a:latin typeface="Verdana"/>
                <a:cs typeface="Verdana"/>
              </a:rPr>
              <a:t>Omtrent hvor stor er 'den flytende søppeldynga'?</a:t>
            </a:r>
            <a:endParaRPr sz="2700" spc="-1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5380" y="1415287"/>
            <a:ext cx="2371348" cy="3911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spc="-150" dirty="0">
                <a:latin typeface="Verdana"/>
                <a:cs typeface="Verdana"/>
              </a:rPr>
              <a:t>SPØRSMÅL 14</a:t>
            </a:r>
            <a:endParaRPr sz="2450" spc="-15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04" y="4431791"/>
            <a:ext cx="10691995" cy="2353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96728" y="4816854"/>
            <a:ext cx="4298950" cy="14706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481330">
              <a:lnSpc>
                <a:spcPct val="100899"/>
              </a:lnSpc>
              <a:spcBef>
                <a:spcPts val="90"/>
              </a:spcBef>
            </a:pPr>
            <a:r>
              <a:rPr sz="4700" b="1" spc="-405" dirty="0">
                <a:solidFill>
                  <a:srgbClr val="FFFFFF"/>
                </a:solidFill>
                <a:latin typeface="Verdana"/>
                <a:cs typeface="Verdana"/>
              </a:rPr>
              <a:t>På </a:t>
            </a:r>
            <a:r>
              <a:rPr sz="4700" b="1" spc="-505" dirty="0">
                <a:solidFill>
                  <a:srgbClr val="FFFFFF"/>
                </a:solidFill>
                <a:latin typeface="Verdana"/>
                <a:cs typeface="Verdana"/>
              </a:rPr>
              <a:t>størrelse  </a:t>
            </a:r>
            <a:r>
              <a:rPr sz="4700" b="1" spc="-260" dirty="0">
                <a:solidFill>
                  <a:srgbClr val="FFFFFF"/>
                </a:solidFill>
                <a:latin typeface="Verdana"/>
                <a:cs typeface="Verdana"/>
              </a:rPr>
              <a:t>med</a:t>
            </a:r>
            <a:r>
              <a:rPr sz="4700" b="1" spc="-3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700" b="1" spc="-275" dirty="0">
                <a:solidFill>
                  <a:srgbClr val="FFFFFF"/>
                </a:solidFill>
                <a:latin typeface="Verdana"/>
                <a:cs typeface="Verdana"/>
              </a:rPr>
              <a:t>Mongolia</a:t>
            </a:r>
            <a:endParaRPr sz="47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21602" y="1007363"/>
            <a:ext cx="844296" cy="844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25380" y="2233675"/>
            <a:ext cx="8930005" cy="1308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200"/>
              </a:lnSpc>
              <a:spcBef>
                <a:spcPts val="100"/>
              </a:spcBef>
            </a:pPr>
            <a:r>
              <a:rPr spc="-150" dirty="0"/>
              <a:t>Det såkalte Great Pacific Garbage Patch er et stort  havområde hvor plastavfall flyter rundt og utgjør en  trussel mot havdyr og økosystemer.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25380" y="3945126"/>
            <a:ext cx="8788520" cy="43088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00" b="1" spc="-150" dirty="0">
                <a:latin typeface="Verdana"/>
                <a:cs typeface="Verdana"/>
              </a:rPr>
              <a:t>Omtrent hvor stor er 'den flytende søppeldynga'?</a:t>
            </a:r>
            <a:endParaRPr sz="2700" spc="-1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04" y="771143"/>
            <a:ext cx="10692130" cy="6014085"/>
            <a:chOff x="1404" y="771143"/>
            <a:chExt cx="10692130" cy="6014085"/>
          </a:xfrm>
        </p:grpSpPr>
        <p:sp>
          <p:nvSpPr>
            <p:cNvPr id="3" name="object 3"/>
            <p:cNvSpPr/>
            <p:nvPr/>
          </p:nvSpPr>
          <p:spPr>
            <a:xfrm>
              <a:off x="1404" y="771143"/>
              <a:ext cx="10691995" cy="60137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80822" y="1412747"/>
              <a:ext cx="4733544" cy="47335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04" y="771143"/>
              <a:ext cx="10691995" cy="6013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54686" y="1085087"/>
              <a:ext cx="5387340" cy="53873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4044" y="2341878"/>
            <a:ext cx="1827530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110"/>
              </a:spcBef>
              <a:buChar char="•"/>
              <a:tabLst>
                <a:tab pos="213995" algn="l"/>
              </a:tabLst>
            </a:pPr>
            <a:r>
              <a:rPr sz="2450" spc="-95" dirty="0">
                <a:latin typeface="Arial"/>
                <a:cs typeface="Arial"/>
              </a:rPr>
              <a:t>Livet </a:t>
            </a:r>
            <a:r>
              <a:rPr sz="2450" spc="-130" dirty="0">
                <a:latin typeface="Arial"/>
                <a:cs typeface="Arial"/>
              </a:rPr>
              <a:t>på</a:t>
            </a:r>
            <a:r>
              <a:rPr sz="2450" spc="-260" dirty="0">
                <a:latin typeface="Arial"/>
                <a:cs typeface="Arial"/>
              </a:rPr>
              <a:t> </a:t>
            </a:r>
            <a:r>
              <a:rPr sz="2450" spc="-80" dirty="0">
                <a:latin typeface="Arial"/>
                <a:cs typeface="Arial"/>
              </a:rPr>
              <a:t>land</a:t>
            </a:r>
            <a:endParaRPr sz="24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04" y="771143"/>
            <a:ext cx="10692130" cy="6014085"/>
            <a:chOff x="1404" y="771143"/>
            <a:chExt cx="10692130" cy="6014085"/>
          </a:xfrm>
        </p:grpSpPr>
        <p:sp>
          <p:nvSpPr>
            <p:cNvPr id="4" name="object 4"/>
            <p:cNvSpPr/>
            <p:nvPr/>
          </p:nvSpPr>
          <p:spPr>
            <a:xfrm>
              <a:off x="1404" y="771143"/>
              <a:ext cx="10691995" cy="60137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16102" y="1589531"/>
              <a:ext cx="4206240" cy="420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04" y="771143"/>
              <a:ext cx="10691995" cy="6013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74498" y="1092708"/>
              <a:ext cx="5346191" cy="53446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3856" y="1413763"/>
            <a:ext cx="2313044" cy="3911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spc="-150" dirty="0">
                <a:latin typeface="Verdana"/>
                <a:cs typeface="Verdana"/>
              </a:rPr>
              <a:t>SPØRSMÅL 15</a:t>
            </a:r>
            <a:endParaRPr sz="2450" spc="-15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308983" y="2232150"/>
            <a:ext cx="10075432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050" marR="508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Tilstrekkelig store skogsområder er avgjørende for  økosystemene på jorden.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3856" y="3515358"/>
            <a:ext cx="9505315" cy="84638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00" b="1" spc="-150" dirty="0">
                <a:latin typeface="Verdana"/>
                <a:cs typeface="Verdana"/>
              </a:rPr>
              <a:t>Hvor mange prosent av Norges areal er dekket av skog?</a:t>
            </a:r>
            <a:endParaRPr sz="2700" spc="-15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21602" y="1007363"/>
            <a:ext cx="844296" cy="844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5380" y="1415287"/>
            <a:ext cx="2311520" cy="3911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spc="-150" dirty="0">
                <a:latin typeface="Verdana"/>
                <a:cs typeface="Verdana"/>
              </a:rPr>
              <a:t>SPØRSMÅL 15</a:t>
            </a:r>
            <a:endParaRPr sz="2450" spc="-15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36128" y="4981539"/>
            <a:ext cx="2457927" cy="1803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9961" y="4955633"/>
            <a:ext cx="2461673" cy="18292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50072" y="4955633"/>
            <a:ext cx="2457515" cy="18292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51976" y="5418833"/>
            <a:ext cx="79565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225" dirty="0">
                <a:solidFill>
                  <a:srgbClr val="FFFFFF"/>
                </a:solidFill>
                <a:latin typeface="Verdana"/>
                <a:cs typeface="Verdana"/>
              </a:rPr>
              <a:t>17</a:t>
            </a:r>
            <a:r>
              <a:rPr sz="2800" spc="-3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840" dirty="0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67031" y="5435597"/>
            <a:ext cx="79565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225" dirty="0">
                <a:solidFill>
                  <a:srgbClr val="FFFFFF"/>
                </a:solidFill>
                <a:latin typeface="Verdana"/>
                <a:cs typeface="Verdana"/>
              </a:rPr>
              <a:t>37</a:t>
            </a:r>
            <a:r>
              <a:rPr sz="2800" spc="-3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840" dirty="0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221602" y="1007363"/>
            <a:ext cx="844296" cy="844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982086" y="5452361"/>
            <a:ext cx="79565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225" dirty="0">
                <a:solidFill>
                  <a:srgbClr val="FFFFFF"/>
                </a:solidFill>
                <a:latin typeface="Verdana"/>
                <a:cs typeface="Verdana"/>
              </a:rPr>
              <a:t>57</a:t>
            </a:r>
            <a:r>
              <a:rPr sz="2800" spc="-3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840" dirty="0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78909" y="2233675"/>
            <a:ext cx="9735580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8775" marR="508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Tilstrekkelig store skogsområder er avgjørende for  økosystemene på jorden.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25380" y="3516882"/>
            <a:ext cx="9505315" cy="84638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00" b="1" spc="-150" dirty="0">
                <a:latin typeface="Verdana"/>
                <a:cs typeface="Verdana"/>
              </a:rPr>
              <a:t>Hvor mange prosent av Norges areal er dekket av skog?</a:t>
            </a:r>
            <a:endParaRPr sz="2700" spc="-1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4" y="4419600"/>
            <a:ext cx="10691995" cy="2365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25380" y="1415287"/>
            <a:ext cx="2311520" cy="3911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spc="-150" dirty="0">
                <a:latin typeface="Verdana"/>
                <a:cs typeface="Verdana"/>
              </a:rPr>
              <a:t>SPØRSMÅL 15</a:t>
            </a:r>
            <a:endParaRPr sz="2450" spc="-15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3671" y="5217666"/>
            <a:ext cx="1384935" cy="7480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700" b="1" spc="-690" dirty="0">
                <a:solidFill>
                  <a:srgbClr val="FFFFFF"/>
                </a:solidFill>
                <a:latin typeface="Verdana"/>
                <a:cs typeface="Verdana"/>
              </a:rPr>
              <a:t>37</a:t>
            </a:r>
            <a:r>
              <a:rPr sz="4700" b="1" spc="-3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700" b="1" spc="-1905" dirty="0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endParaRPr sz="47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21602" y="1007363"/>
            <a:ext cx="844296" cy="844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78909" y="2233675"/>
            <a:ext cx="9735580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8775" marR="508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Tilstrekkelig store skogsområder er avgjørende for  økosystemene på jorden.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25380" y="3516882"/>
            <a:ext cx="9505315" cy="84638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00" b="1" spc="-150" dirty="0">
                <a:latin typeface="Verdana"/>
                <a:cs typeface="Verdana"/>
              </a:rPr>
              <a:t>Hvor mange prosent av Norges areal er dekket av skog?</a:t>
            </a:r>
            <a:endParaRPr sz="2700" spc="-1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4044" y="2341878"/>
            <a:ext cx="5551170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110"/>
              </a:spcBef>
              <a:buChar char="•"/>
              <a:tabLst>
                <a:tab pos="213995" algn="l"/>
              </a:tabLst>
            </a:pPr>
            <a:r>
              <a:rPr sz="2450" spc="-130" dirty="0">
                <a:latin typeface="Arial"/>
                <a:cs typeface="Arial"/>
              </a:rPr>
              <a:t>Fred, </a:t>
            </a:r>
            <a:r>
              <a:rPr sz="2450" spc="-70" dirty="0">
                <a:latin typeface="Arial"/>
                <a:cs typeface="Arial"/>
              </a:rPr>
              <a:t>retfærdighed </a:t>
            </a:r>
            <a:r>
              <a:rPr sz="2450" spc="-140" dirty="0">
                <a:latin typeface="Arial"/>
                <a:cs typeface="Arial"/>
              </a:rPr>
              <a:t>og </a:t>
            </a:r>
            <a:r>
              <a:rPr sz="2450" spc="-130" dirty="0">
                <a:latin typeface="Arial"/>
                <a:cs typeface="Arial"/>
              </a:rPr>
              <a:t>stærke</a:t>
            </a:r>
            <a:r>
              <a:rPr sz="2450" spc="-210" dirty="0">
                <a:latin typeface="Arial"/>
                <a:cs typeface="Arial"/>
              </a:rPr>
              <a:t> </a:t>
            </a:r>
            <a:r>
              <a:rPr sz="2450" spc="-20" dirty="0">
                <a:latin typeface="Arial"/>
                <a:cs typeface="Arial"/>
              </a:rPr>
              <a:t>institutioner</a:t>
            </a:r>
            <a:endParaRPr sz="24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04" y="771143"/>
            <a:ext cx="10692130" cy="6014085"/>
            <a:chOff x="1404" y="771143"/>
            <a:chExt cx="10692130" cy="6014085"/>
          </a:xfrm>
        </p:grpSpPr>
        <p:sp>
          <p:nvSpPr>
            <p:cNvPr id="4" name="object 4"/>
            <p:cNvSpPr/>
            <p:nvPr/>
          </p:nvSpPr>
          <p:spPr>
            <a:xfrm>
              <a:off x="1404" y="771143"/>
              <a:ext cx="10691995" cy="60137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80822" y="1412747"/>
              <a:ext cx="4733544" cy="47335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04" y="781812"/>
              <a:ext cx="10691995" cy="60030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75438" y="1005840"/>
              <a:ext cx="5545835" cy="554583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3856" y="1413763"/>
            <a:ext cx="2313044" cy="3911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spc="-150" dirty="0">
                <a:latin typeface="Verdana"/>
                <a:cs typeface="Verdana"/>
              </a:rPr>
              <a:t>SPØRSMÅL 16</a:t>
            </a:r>
            <a:endParaRPr sz="2450" spc="-15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3856" y="2232150"/>
            <a:ext cx="5690870" cy="1308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100"/>
              </a:spcBef>
            </a:pPr>
            <a:r>
              <a:rPr spc="-150" dirty="0"/>
              <a:t>Ifølge Transparency International  var følgende land de minst  korrupte </a:t>
            </a:r>
            <a:r>
              <a:rPr spc="-150" dirty="0" err="1"/>
              <a:t>i</a:t>
            </a:r>
            <a:r>
              <a:rPr spc="-150" dirty="0"/>
              <a:t> 20</a:t>
            </a:r>
            <a:r>
              <a:rPr lang="en-US" spc="-150" dirty="0"/>
              <a:t>21</a:t>
            </a:r>
            <a:r>
              <a:rPr spc="-150" dirty="0"/>
              <a:t>.</a:t>
            </a:r>
          </a:p>
        </p:txBody>
      </p:sp>
      <p:sp>
        <p:nvSpPr>
          <p:cNvPr id="5" name="object 5"/>
          <p:cNvSpPr/>
          <p:nvPr/>
        </p:nvSpPr>
        <p:spPr>
          <a:xfrm>
            <a:off x="9221602" y="1007363"/>
            <a:ext cx="844296" cy="844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200445"/>
              </p:ext>
            </p:extLst>
          </p:nvPr>
        </p:nvGraphicFramePr>
        <p:xfrm>
          <a:off x="7231257" y="2305811"/>
          <a:ext cx="2834004" cy="20631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0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6135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b="1" spc="-114" dirty="0">
                          <a:latin typeface="Verdana"/>
                          <a:cs typeface="Verdana"/>
                        </a:rPr>
                        <a:t>Rank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937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b="1" spc="-100" dirty="0">
                          <a:latin typeface="Verdana"/>
                          <a:cs typeface="Verdana"/>
                        </a:rPr>
                        <a:t>Land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937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6764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b="1" spc="-85" dirty="0">
                          <a:latin typeface="Verdana"/>
                          <a:cs typeface="Verdana"/>
                        </a:rPr>
                        <a:t>Score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937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459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b="1" dirty="0">
                          <a:latin typeface="Verdana"/>
                          <a:cs typeface="Verdana"/>
                        </a:rPr>
                        <a:t>1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6675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en-US" sz="1200" b="1" spc="-100" dirty="0">
                          <a:latin typeface="Verdana"/>
                          <a:cs typeface="Verdana"/>
                        </a:rPr>
                        <a:t>?????</a:t>
                      </a:r>
                      <a:endParaRPr lang="en-US" sz="1200" dirty="0">
                        <a:latin typeface="Verdana"/>
                        <a:cs typeface="Verdana"/>
                      </a:endParaRPr>
                    </a:p>
                  </a:txBody>
                  <a:tcPr marL="0" marR="0" marT="66675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6891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b="1" spc="-175" dirty="0">
                          <a:latin typeface="Verdana"/>
                          <a:cs typeface="Verdana"/>
                        </a:rPr>
                        <a:t>8</a:t>
                      </a:r>
                      <a:r>
                        <a:rPr lang="en-US" sz="1200" b="1" spc="-175" dirty="0">
                          <a:latin typeface="Verdana"/>
                          <a:cs typeface="Verdana"/>
                        </a:rPr>
                        <a:t>8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66675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373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en-US" sz="1200" b="1" dirty="0">
                          <a:latin typeface="Verdana"/>
                          <a:cs typeface="Verdana"/>
                        </a:rPr>
                        <a:t>1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71755" marB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5811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5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-105" dirty="0">
                          <a:latin typeface="Verdana"/>
                          <a:cs typeface="Verdana"/>
                        </a:rPr>
                        <a:t>Finland</a:t>
                      </a:r>
                      <a:endParaRPr lang="en-US" sz="1200" dirty="0">
                        <a:latin typeface="Verdana"/>
                        <a:cs typeface="Verdana"/>
                      </a:endParaRPr>
                    </a:p>
                  </a:txBody>
                  <a:tcPr marL="0" marR="0" marT="71755" marB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6891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200" b="1" spc="-175" dirty="0">
                          <a:latin typeface="Verdana"/>
                          <a:cs typeface="Verdana"/>
                        </a:rPr>
                        <a:t>88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71755" marB="0"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373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lang="en-US" sz="1200" b="1" dirty="0">
                          <a:latin typeface="Verdana"/>
                          <a:cs typeface="Verdana"/>
                        </a:rPr>
                        <a:t>1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70485" marB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lang="en-US" sz="1200" b="1" dirty="0">
                          <a:latin typeface="Verdana"/>
                          <a:cs typeface="Verdana"/>
                        </a:rPr>
                        <a:t>New Zealand</a:t>
                      </a:r>
                      <a:endParaRPr sz="1200" b="1" dirty="0">
                        <a:latin typeface="Verdana"/>
                        <a:cs typeface="Verdana"/>
                      </a:endParaRPr>
                    </a:p>
                  </a:txBody>
                  <a:tcPr marL="0" marR="0" marT="70485" marB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68910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200" b="1" spc="-175" dirty="0">
                          <a:latin typeface="Verdana"/>
                          <a:cs typeface="Verdana"/>
                        </a:rPr>
                        <a:t>8</a:t>
                      </a:r>
                      <a:r>
                        <a:rPr lang="en-US" sz="1200" b="1" spc="-175" dirty="0">
                          <a:latin typeface="Verdana"/>
                          <a:cs typeface="Verdana"/>
                        </a:rPr>
                        <a:t>8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70485" marB="0"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373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200" b="1" dirty="0">
                          <a:latin typeface="Verdana"/>
                          <a:cs typeface="Verdana"/>
                        </a:rPr>
                        <a:t>4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1755" marB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200" b="1" spc="-85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lang="en-US" sz="1200" b="1" spc="-85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1200" b="1" spc="-85" dirty="0">
                          <a:latin typeface="Verdana"/>
                          <a:cs typeface="Verdana"/>
                        </a:rPr>
                        <a:t>rge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71755" marB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6891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200" b="1" spc="-175" dirty="0">
                          <a:latin typeface="Verdana"/>
                          <a:cs typeface="Verdana"/>
                        </a:rPr>
                        <a:t>85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1755" marB="0"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526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lang="en-US" sz="1200" b="1" dirty="0">
                          <a:latin typeface="Verdana"/>
                          <a:cs typeface="Verdana"/>
                        </a:rPr>
                        <a:t>4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70485" marB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200" b="1" spc="-14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lang="en-US" sz="1200" b="1" spc="-140" dirty="0">
                          <a:latin typeface="Verdana"/>
                          <a:cs typeface="Verdana"/>
                        </a:rPr>
                        <a:t>ingapore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70485" marB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68910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200" b="1" spc="-175" dirty="0">
                          <a:latin typeface="Verdana"/>
                          <a:cs typeface="Verdana"/>
                        </a:rPr>
                        <a:t>85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70485" marB="0"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12">
            <a:extLst>
              <a:ext uri="{FF2B5EF4-FFF2-40B4-BE49-F238E27FC236}">
                <a16:creationId xmlns:a16="http://schemas.microsoft.com/office/drawing/2014/main" id="{5F301BB4-0894-B068-56D8-387643F36678}"/>
              </a:ext>
            </a:extLst>
          </p:cNvPr>
          <p:cNvSpPr txBox="1"/>
          <p:nvPr/>
        </p:nvSpPr>
        <p:spPr>
          <a:xfrm>
            <a:off x="825380" y="3778250"/>
            <a:ext cx="6045320" cy="84638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00" b="1" spc="-150" dirty="0" err="1">
                <a:latin typeface="Verdana"/>
                <a:cs typeface="Verdana"/>
              </a:rPr>
              <a:t>Hvilket</a:t>
            </a:r>
            <a:r>
              <a:rPr sz="2700" b="1" spc="-150" dirty="0">
                <a:latin typeface="Verdana"/>
                <a:cs typeface="Verdana"/>
              </a:rPr>
              <a:t> land </a:t>
            </a:r>
            <a:r>
              <a:rPr lang="en-US" sz="2700" b="1" spc="-150" dirty="0">
                <a:latin typeface="Verdana"/>
                <a:cs typeface="Verdana"/>
              </a:rPr>
              <a:t>er det </a:t>
            </a:r>
            <a:r>
              <a:rPr lang="en-US" sz="2700" b="1" spc="-150" dirty="0" err="1">
                <a:latin typeface="Verdana"/>
                <a:cs typeface="Verdana"/>
              </a:rPr>
              <a:t>siste</a:t>
            </a:r>
            <a:r>
              <a:rPr lang="en-US" sz="2700" b="1" spc="-150" dirty="0">
                <a:latin typeface="Verdana"/>
                <a:cs typeface="Verdana"/>
              </a:rPr>
              <a:t> av de </a:t>
            </a:r>
            <a:r>
              <a:rPr lang="en-US" sz="2700" b="1" spc="-150" dirty="0" err="1">
                <a:latin typeface="Verdana"/>
                <a:cs typeface="Verdana"/>
              </a:rPr>
              <a:t>tre</a:t>
            </a:r>
            <a:r>
              <a:rPr lang="en-US" sz="2700" b="1" spc="-150" dirty="0">
                <a:latin typeface="Verdana"/>
                <a:cs typeface="Verdana"/>
              </a:rPr>
              <a:t> </a:t>
            </a:r>
            <a:r>
              <a:rPr lang="en-US" sz="2700" b="1" spc="-150" dirty="0" err="1">
                <a:latin typeface="Verdana"/>
                <a:cs typeface="Verdana"/>
              </a:rPr>
              <a:t>landene</a:t>
            </a:r>
            <a:r>
              <a:rPr lang="en-US" sz="2700" b="1" spc="-150" dirty="0">
                <a:latin typeface="Verdana"/>
                <a:cs typeface="Verdana"/>
              </a:rPr>
              <a:t> </a:t>
            </a:r>
            <a:r>
              <a:rPr lang="en-US" sz="2700" b="1" spc="-150" dirty="0" err="1">
                <a:latin typeface="Verdana"/>
                <a:cs typeface="Verdana"/>
              </a:rPr>
              <a:t>som</a:t>
            </a:r>
            <a:r>
              <a:rPr lang="nb-NO" sz="2700" b="1" spc="-150" dirty="0">
                <a:latin typeface="Verdana"/>
                <a:cs typeface="Verdana"/>
              </a:rPr>
              <a:t> har delt førsteplass?</a:t>
            </a:r>
            <a:endParaRPr sz="2700" spc="-1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5380" y="1415287"/>
            <a:ext cx="2387720" cy="3911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spc="-150" dirty="0">
                <a:latin typeface="Verdana"/>
                <a:cs typeface="Verdana"/>
              </a:rPr>
              <a:t>SPØRSMÅL 16</a:t>
            </a:r>
            <a:endParaRPr sz="2450" spc="-15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36128" y="4981539"/>
            <a:ext cx="2457927" cy="1803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9961" y="4955633"/>
            <a:ext cx="2461673" cy="18292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50072" y="4955633"/>
            <a:ext cx="2457515" cy="18292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08137" y="5418833"/>
            <a:ext cx="1476363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Sverige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91771" y="5435597"/>
            <a:ext cx="114681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Japan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78271" y="5530850"/>
            <a:ext cx="233997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800" dirty="0" err="1">
                <a:solidFill>
                  <a:srgbClr val="FFFFFF"/>
                </a:solidFill>
                <a:latin typeface="Verdana"/>
                <a:cs typeface="Verdana"/>
              </a:rPr>
              <a:t>Danmark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221602" y="1007363"/>
            <a:ext cx="844296" cy="844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25380" y="2233675"/>
            <a:ext cx="5690870" cy="1308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100"/>
              </a:spcBef>
            </a:pPr>
            <a:r>
              <a:rPr spc="-150" dirty="0"/>
              <a:t>Ifølge Transparency International  var følgende land de minst  korrupte </a:t>
            </a:r>
            <a:r>
              <a:rPr spc="-150" dirty="0" err="1"/>
              <a:t>i</a:t>
            </a:r>
            <a:r>
              <a:rPr spc="-150" dirty="0"/>
              <a:t> 20</a:t>
            </a:r>
            <a:r>
              <a:rPr lang="en-US" spc="-150" dirty="0"/>
              <a:t>21</a:t>
            </a:r>
            <a:r>
              <a:rPr spc="-150" dirty="0"/>
              <a:t>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25380" y="3778250"/>
            <a:ext cx="6045320" cy="84638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00" b="1" spc="-150" dirty="0" err="1">
                <a:latin typeface="Verdana"/>
                <a:cs typeface="Verdana"/>
              </a:rPr>
              <a:t>Hvilket</a:t>
            </a:r>
            <a:r>
              <a:rPr sz="2700" b="1" spc="-150" dirty="0">
                <a:latin typeface="Verdana"/>
                <a:cs typeface="Verdana"/>
              </a:rPr>
              <a:t> land </a:t>
            </a:r>
            <a:r>
              <a:rPr lang="en-US" sz="2700" b="1" spc="-150" dirty="0">
                <a:latin typeface="Verdana"/>
                <a:cs typeface="Verdana"/>
              </a:rPr>
              <a:t>er det </a:t>
            </a:r>
            <a:r>
              <a:rPr lang="en-US" sz="2700" b="1" spc="-150" dirty="0" err="1">
                <a:latin typeface="Verdana"/>
                <a:cs typeface="Verdana"/>
              </a:rPr>
              <a:t>siste</a:t>
            </a:r>
            <a:r>
              <a:rPr lang="en-US" sz="2700" b="1" spc="-150" dirty="0">
                <a:latin typeface="Verdana"/>
                <a:cs typeface="Verdana"/>
              </a:rPr>
              <a:t> av de </a:t>
            </a:r>
            <a:r>
              <a:rPr lang="en-US" sz="2700" b="1" spc="-150" dirty="0" err="1">
                <a:latin typeface="Verdana"/>
                <a:cs typeface="Verdana"/>
              </a:rPr>
              <a:t>tre</a:t>
            </a:r>
            <a:r>
              <a:rPr lang="en-US" sz="2700" b="1" spc="-150" dirty="0">
                <a:latin typeface="Verdana"/>
                <a:cs typeface="Verdana"/>
              </a:rPr>
              <a:t> </a:t>
            </a:r>
            <a:r>
              <a:rPr lang="en-US" sz="2700" b="1" spc="-150" dirty="0" err="1">
                <a:latin typeface="Verdana"/>
                <a:cs typeface="Verdana"/>
              </a:rPr>
              <a:t>landene</a:t>
            </a:r>
            <a:r>
              <a:rPr lang="en-US" sz="2700" b="1" spc="-150" dirty="0">
                <a:latin typeface="Verdana"/>
                <a:cs typeface="Verdana"/>
              </a:rPr>
              <a:t> </a:t>
            </a:r>
            <a:r>
              <a:rPr lang="en-US" sz="2700" b="1" spc="-150" dirty="0" err="1">
                <a:latin typeface="Verdana"/>
                <a:cs typeface="Verdana"/>
              </a:rPr>
              <a:t>som</a:t>
            </a:r>
            <a:r>
              <a:rPr lang="nb-NO" sz="2700" b="1" spc="-150" dirty="0">
                <a:latin typeface="Verdana"/>
                <a:cs typeface="Verdana"/>
              </a:rPr>
              <a:t> har delt førsteplass?</a:t>
            </a:r>
            <a:endParaRPr sz="2700" spc="-150" dirty="0">
              <a:latin typeface="Verdana"/>
              <a:cs typeface="Verdana"/>
            </a:endParaRPr>
          </a:p>
        </p:txBody>
      </p:sp>
      <p:graphicFrame>
        <p:nvGraphicFramePr>
          <p:cNvPr id="13" name="object 6">
            <a:extLst>
              <a:ext uri="{FF2B5EF4-FFF2-40B4-BE49-F238E27FC236}">
                <a16:creationId xmlns:a16="http://schemas.microsoft.com/office/drawing/2014/main" id="{F5F85214-CD57-55E3-C4AE-B62271408C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238681"/>
              </p:ext>
            </p:extLst>
          </p:nvPr>
        </p:nvGraphicFramePr>
        <p:xfrm>
          <a:off x="7231257" y="2305811"/>
          <a:ext cx="2834004" cy="20631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0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6135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b="1" spc="-114" dirty="0">
                          <a:latin typeface="Verdana"/>
                          <a:cs typeface="Verdana"/>
                        </a:rPr>
                        <a:t>Rank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937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b="1" spc="-100" dirty="0">
                          <a:latin typeface="Verdana"/>
                          <a:cs typeface="Verdana"/>
                        </a:rPr>
                        <a:t>Land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937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6764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b="1" spc="-85" dirty="0">
                          <a:latin typeface="Verdana"/>
                          <a:cs typeface="Verdana"/>
                        </a:rPr>
                        <a:t>Score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937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459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b="1" dirty="0">
                          <a:latin typeface="Verdana"/>
                          <a:cs typeface="Verdana"/>
                        </a:rPr>
                        <a:t>1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6675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en-US" sz="1200" b="1" spc="-100" dirty="0">
                          <a:latin typeface="Verdana"/>
                          <a:cs typeface="Verdana"/>
                        </a:rPr>
                        <a:t>?????</a:t>
                      </a:r>
                      <a:endParaRPr lang="en-US" sz="1200" dirty="0">
                        <a:latin typeface="Verdana"/>
                        <a:cs typeface="Verdana"/>
                      </a:endParaRPr>
                    </a:p>
                  </a:txBody>
                  <a:tcPr marL="0" marR="0" marT="66675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6891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b="1" spc="-175" dirty="0">
                          <a:latin typeface="Verdana"/>
                          <a:cs typeface="Verdana"/>
                        </a:rPr>
                        <a:t>8</a:t>
                      </a:r>
                      <a:r>
                        <a:rPr lang="en-US" sz="1200" b="1" spc="-175" dirty="0">
                          <a:latin typeface="Verdana"/>
                          <a:cs typeface="Verdana"/>
                        </a:rPr>
                        <a:t>8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66675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373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en-US" sz="1200" b="1" dirty="0">
                          <a:latin typeface="Verdana"/>
                          <a:cs typeface="Verdana"/>
                        </a:rPr>
                        <a:t>1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71755" marB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5811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5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-105" dirty="0">
                          <a:latin typeface="Verdana"/>
                          <a:cs typeface="Verdana"/>
                        </a:rPr>
                        <a:t>Finland</a:t>
                      </a:r>
                      <a:endParaRPr lang="en-US" sz="1200" dirty="0">
                        <a:latin typeface="Verdana"/>
                        <a:cs typeface="Verdana"/>
                      </a:endParaRPr>
                    </a:p>
                  </a:txBody>
                  <a:tcPr marL="0" marR="0" marT="71755" marB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6891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200" b="1" spc="-175" dirty="0">
                          <a:latin typeface="Verdana"/>
                          <a:cs typeface="Verdana"/>
                        </a:rPr>
                        <a:t>88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71755" marB="0"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373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lang="en-US" sz="1200" b="1" dirty="0">
                          <a:latin typeface="Verdana"/>
                          <a:cs typeface="Verdana"/>
                        </a:rPr>
                        <a:t>1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70485" marB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lang="en-US" sz="1200" b="1" dirty="0">
                          <a:latin typeface="Verdana"/>
                          <a:cs typeface="Verdana"/>
                        </a:rPr>
                        <a:t>New Zealand</a:t>
                      </a:r>
                      <a:endParaRPr sz="1200" b="1" dirty="0">
                        <a:latin typeface="Verdana"/>
                        <a:cs typeface="Verdana"/>
                      </a:endParaRPr>
                    </a:p>
                  </a:txBody>
                  <a:tcPr marL="0" marR="0" marT="70485" marB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68910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200" b="1" spc="-175" dirty="0">
                          <a:latin typeface="Verdana"/>
                          <a:cs typeface="Verdana"/>
                        </a:rPr>
                        <a:t>8</a:t>
                      </a:r>
                      <a:r>
                        <a:rPr lang="en-US" sz="1200" b="1" spc="-175" dirty="0">
                          <a:latin typeface="Verdana"/>
                          <a:cs typeface="Verdana"/>
                        </a:rPr>
                        <a:t>8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70485" marB="0"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373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200" b="1" dirty="0">
                          <a:latin typeface="Verdana"/>
                          <a:cs typeface="Verdana"/>
                        </a:rPr>
                        <a:t>4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1755" marB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200" b="1" spc="-85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lang="en-US" sz="1200" b="1" spc="-85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1200" b="1" spc="-85" dirty="0">
                          <a:latin typeface="Verdana"/>
                          <a:cs typeface="Verdana"/>
                        </a:rPr>
                        <a:t>rge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71755" marB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6891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200" b="1" spc="-175" dirty="0">
                          <a:latin typeface="Verdana"/>
                          <a:cs typeface="Verdana"/>
                        </a:rPr>
                        <a:t>85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1755" marB="0"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526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lang="en-US" sz="1200" b="1" dirty="0">
                          <a:latin typeface="Verdana"/>
                          <a:cs typeface="Verdana"/>
                        </a:rPr>
                        <a:t>4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70485" marB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200" b="1" spc="-14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lang="en-US" sz="1200" b="1" spc="-140" dirty="0">
                          <a:latin typeface="Verdana"/>
                          <a:cs typeface="Verdana"/>
                        </a:rPr>
                        <a:t>ingapore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70485" marB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68910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200" b="1" spc="-175" dirty="0">
                          <a:latin typeface="Verdana"/>
                          <a:cs typeface="Verdana"/>
                        </a:rPr>
                        <a:t>85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70485" marB="0"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5380" y="1415287"/>
            <a:ext cx="2311520" cy="3911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spc="-150" dirty="0">
                <a:latin typeface="Verdana"/>
                <a:cs typeface="Verdana"/>
              </a:rPr>
              <a:t>SPØRSMÅL 16</a:t>
            </a:r>
            <a:endParaRPr sz="2450" spc="-15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04" y="4515611"/>
            <a:ext cx="10691995" cy="22692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00944" y="5263385"/>
            <a:ext cx="3893185" cy="7480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n-US" sz="4700" b="1" spc="-459" dirty="0" err="1">
                <a:solidFill>
                  <a:srgbClr val="FFFFFF"/>
                </a:solidFill>
                <a:latin typeface="Verdana"/>
                <a:cs typeface="Verdana"/>
              </a:rPr>
              <a:t>Danmark</a:t>
            </a:r>
            <a:endParaRPr sz="4700" dirty="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221602" y="1007363"/>
            <a:ext cx="844296" cy="844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25380" y="2028631"/>
            <a:ext cx="5690870" cy="1308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100"/>
              </a:spcBef>
            </a:pPr>
            <a:r>
              <a:rPr spc="-150" dirty="0"/>
              <a:t>Ifølge Transparency International  var følgende land de minst  korrupte </a:t>
            </a:r>
            <a:r>
              <a:rPr spc="-150" dirty="0" err="1"/>
              <a:t>i</a:t>
            </a:r>
            <a:r>
              <a:rPr spc="-150" dirty="0"/>
              <a:t> 20</a:t>
            </a:r>
            <a:r>
              <a:rPr lang="en-US" spc="-150" dirty="0"/>
              <a:t>21</a:t>
            </a:r>
            <a:r>
              <a:rPr spc="-150" dirty="0"/>
              <a:t>.</a:t>
            </a:r>
          </a:p>
        </p:txBody>
      </p:sp>
      <p:graphicFrame>
        <p:nvGraphicFramePr>
          <p:cNvPr id="12" name="object 6">
            <a:extLst>
              <a:ext uri="{FF2B5EF4-FFF2-40B4-BE49-F238E27FC236}">
                <a16:creationId xmlns:a16="http://schemas.microsoft.com/office/drawing/2014/main" id="{95F358CA-2664-B30F-8F70-62DC34B1A0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238681"/>
              </p:ext>
            </p:extLst>
          </p:nvPr>
        </p:nvGraphicFramePr>
        <p:xfrm>
          <a:off x="7231257" y="2305811"/>
          <a:ext cx="2834004" cy="20631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0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6135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b="1" spc="-114" dirty="0">
                          <a:latin typeface="Verdana"/>
                          <a:cs typeface="Verdana"/>
                        </a:rPr>
                        <a:t>Rank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937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b="1" spc="-100" dirty="0">
                          <a:latin typeface="Verdana"/>
                          <a:cs typeface="Verdana"/>
                        </a:rPr>
                        <a:t>Land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937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6764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b="1" spc="-85" dirty="0">
                          <a:latin typeface="Verdana"/>
                          <a:cs typeface="Verdana"/>
                        </a:rPr>
                        <a:t>Score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937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459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b="1" dirty="0">
                          <a:latin typeface="Verdana"/>
                          <a:cs typeface="Verdana"/>
                        </a:rPr>
                        <a:t>1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6675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en-US" sz="1200" b="1" spc="-100" dirty="0">
                          <a:latin typeface="Verdana"/>
                          <a:cs typeface="Verdana"/>
                        </a:rPr>
                        <a:t>?????</a:t>
                      </a:r>
                      <a:endParaRPr lang="en-US" sz="1200" dirty="0">
                        <a:latin typeface="Verdana"/>
                        <a:cs typeface="Verdana"/>
                      </a:endParaRPr>
                    </a:p>
                  </a:txBody>
                  <a:tcPr marL="0" marR="0" marT="66675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6891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b="1" spc="-175" dirty="0">
                          <a:latin typeface="Verdana"/>
                          <a:cs typeface="Verdana"/>
                        </a:rPr>
                        <a:t>8</a:t>
                      </a:r>
                      <a:r>
                        <a:rPr lang="en-US" sz="1200" b="1" spc="-175" dirty="0">
                          <a:latin typeface="Verdana"/>
                          <a:cs typeface="Verdana"/>
                        </a:rPr>
                        <a:t>8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66675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373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en-US" sz="1200" b="1" dirty="0">
                          <a:latin typeface="Verdana"/>
                          <a:cs typeface="Verdana"/>
                        </a:rPr>
                        <a:t>1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71755" marB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5811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5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-105" dirty="0">
                          <a:latin typeface="Verdana"/>
                          <a:cs typeface="Verdana"/>
                        </a:rPr>
                        <a:t>Finland</a:t>
                      </a:r>
                      <a:endParaRPr lang="en-US" sz="1200" dirty="0">
                        <a:latin typeface="Verdana"/>
                        <a:cs typeface="Verdana"/>
                      </a:endParaRPr>
                    </a:p>
                  </a:txBody>
                  <a:tcPr marL="0" marR="0" marT="71755" marB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6891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200" b="1" spc="-175" dirty="0">
                          <a:latin typeface="Verdana"/>
                          <a:cs typeface="Verdana"/>
                        </a:rPr>
                        <a:t>88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71755" marB="0"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373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lang="en-US" sz="1200" b="1" dirty="0">
                          <a:latin typeface="Verdana"/>
                          <a:cs typeface="Verdana"/>
                        </a:rPr>
                        <a:t>1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70485" marB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lang="en-US" sz="1200" b="1" dirty="0">
                          <a:latin typeface="Verdana"/>
                          <a:cs typeface="Verdana"/>
                        </a:rPr>
                        <a:t>New Zealand</a:t>
                      </a:r>
                      <a:endParaRPr sz="1200" b="1" dirty="0">
                        <a:latin typeface="Verdana"/>
                        <a:cs typeface="Verdana"/>
                      </a:endParaRPr>
                    </a:p>
                  </a:txBody>
                  <a:tcPr marL="0" marR="0" marT="70485" marB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68910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200" b="1" spc="-175" dirty="0">
                          <a:latin typeface="Verdana"/>
                          <a:cs typeface="Verdana"/>
                        </a:rPr>
                        <a:t>8</a:t>
                      </a:r>
                      <a:r>
                        <a:rPr lang="en-US" sz="1200" b="1" spc="-175" dirty="0">
                          <a:latin typeface="Verdana"/>
                          <a:cs typeface="Verdana"/>
                        </a:rPr>
                        <a:t>8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70485" marB="0"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373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200" b="1" dirty="0">
                          <a:latin typeface="Verdana"/>
                          <a:cs typeface="Verdana"/>
                        </a:rPr>
                        <a:t>4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1755" marB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200" b="1" spc="-85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lang="en-US" sz="1200" b="1" spc="-85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1200" b="1" spc="-85" dirty="0">
                          <a:latin typeface="Verdana"/>
                          <a:cs typeface="Verdana"/>
                        </a:rPr>
                        <a:t>rge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71755" marB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6891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200" b="1" spc="-175" dirty="0">
                          <a:latin typeface="Verdana"/>
                          <a:cs typeface="Verdana"/>
                        </a:rPr>
                        <a:t>85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1755" marB="0"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526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lang="en-US" sz="1200" b="1" dirty="0">
                          <a:latin typeface="Verdana"/>
                          <a:cs typeface="Verdana"/>
                        </a:rPr>
                        <a:t>4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70485" marB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200" b="1" spc="-14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lang="en-US" sz="1200" b="1" spc="-140" dirty="0">
                          <a:latin typeface="Verdana"/>
                          <a:cs typeface="Verdana"/>
                        </a:rPr>
                        <a:t>ingapore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70485" marB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68910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200" b="1" spc="-175" dirty="0">
                          <a:latin typeface="Verdana"/>
                          <a:cs typeface="Verdana"/>
                        </a:rPr>
                        <a:t>85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70485" marB="0"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ject 12">
            <a:extLst>
              <a:ext uri="{FF2B5EF4-FFF2-40B4-BE49-F238E27FC236}">
                <a16:creationId xmlns:a16="http://schemas.microsoft.com/office/drawing/2014/main" id="{9FA50028-E775-98A7-3D47-F1D6227271AA}"/>
              </a:ext>
            </a:extLst>
          </p:cNvPr>
          <p:cNvSpPr txBox="1"/>
          <p:nvPr/>
        </p:nvSpPr>
        <p:spPr>
          <a:xfrm>
            <a:off x="825380" y="3590898"/>
            <a:ext cx="6045320" cy="84638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00" b="1" spc="-150" dirty="0" err="1">
                <a:latin typeface="Verdana"/>
                <a:cs typeface="Verdana"/>
              </a:rPr>
              <a:t>Hvilket</a:t>
            </a:r>
            <a:r>
              <a:rPr sz="2700" b="1" spc="-150" dirty="0">
                <a:latin typeface="Verdana"/>
                <a:cs typeface="Verdana"/>
              </a:rPr>
              <a:t> land </a:t>
            </a:r>
            <a:r>
              <a:rPr lang="en-US" sz="2700" b="1" spc="-150" dirty="0">
                <a:latin typeface="Verdana"/>
                <a:cs typeface="Verdana"/>
              </a:rPr>
              <a:t>er det </a:t>
            </a:r>
            <a:r>
              <a:rPr lang="en-US" sz="2700" b="1" spc="-150" dirty="0" err="1">
                <a:latin typeface="Verdana"/>
                <a:cs typeface="Verdana"/>
              </a:rPr>
              <a:t>siste</a:t>
            </a:r>
            <a:r>
              <a:rPr lang="en-US" sz="2700" b="1" spc="-150" dirty="0">
                <a:latin typeface="Verdana"/>
                <a:cs typeface="Verdana"/>
              </a:rPr>
              <a:t> av de </a:t>
            </a:r>
            <a:r>
              <a:rPr lang="en-US" sz="2700" b="1" spc="-150" dirty="0" err="1">
                <a:latin typeface="Verdana"/>
                <a:cs typeface="Verdana"/>
              </a:rPr>
              <a:t>tre</a:t>
            </a:r>
            <a:r>
              <a:rPr lang="en-US" sz="2700" b="1" spc="-150" dirty="0">
                <a:latin typeface="Verdana"/>
                <a:cs typeface="Verdana"/>
              </a:rPr>
              <a:t> </a:t>
            </a:r>
            <a:r>
              <a:rPr lang="en-US" sz="2700" b="1" spc="-150" dirty="0" err="1">
                <a:latin typeface="Verdana"/>
                <a:cs typeface="Verdana"/>
              </a:rPr>
              <a:t>landene</a:t>
            </a:r>
            <a:r>
              <a:rPr lang="en-US" sz="2700" b="1" spc="-150" dirty="0">
                <a:latin typeface="Verdana"/>
                <a:cs typeface="Verdana"/>
              </a:rPr>
              <a:t> </a:t>
            </a:r>
            <a:r>
              <a:rPr lang="en-US" sz="2700" b="1" spc="-150" dirty="0" err="1">
                <a:latin typeface="Verdana"/>
                <a:cs typeface="Verdana"/>
              </a:rPr>
              <a:t>som</a:t>
            </a:r>
            <a:r>
              <a:rPr lang="nb-NO" sz="2700" b="1" spc="-150" dirty="0">
                <a:latin typeface="Verdana"/>
                <a:cs typeface="Verdana"/>
              </a:rPr>
              <a:t> har delt førsteplass?</a:t>
            </a:r>
            <a:endParaRPr sz="2700" spc="-1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4044" y="2341878"/>
            <a:ext cx="3601720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110"/>
              </a:spcBef>
              <a:buChar char="•"/>
              <a:tabLst>
                <a:tab pos="213995" algn="l"/>
              </a:tabLst>
            </a:pPr>
            <a:r>
              <a:rPr sz="2450" spc="-110" dirty="0">
                <a:latin typeface="Arial"/>
                <a:cs typeface="Arial"/>
              </a:rPr>
              <a:t>Partnerskaber </a:t>
            </a:r>
            <a:r>
              <a:rPr sz="2450" spc="-5" dirty="0">
                <a:latin typeface="Arial"/>
                <a:cs typeface="Arial"/>
              </a:rPr>
              <a:t>for</a:t>
            </a:r>
            <a:r>
              <a:rPr sz="2450" spc="-220" dirty="0">
                <a:latin typeface="Arial"/>
                <a:cs typeface="Arial"/>
              </a:rPr>
              <a:t> </a:t>
            </a:r>
            <a:r>
              <a:rPr sz="2450" spc="-85" dirty="0">
                <a:latin typeface="Arial"/>
                <a:cs typeface="Arial"/>
              </a:rPr>
              <a:t>handling</a:t>
            </a:r>
            <a:endParaRPr sz="24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04" y="771144"/>
            <a:ext cx="10692130" cy="6014085"/>
            <a:chOff x="1404" y="771144"/>
            <a:chExt cx="10692130" cy="6014085"/>
          </a:xfrm>
        </p:grpSpPr>
        <p:sp>
          <p:nvSpPr>
            <p:cNvPr id="4" name="object 4"/>
            <p:cNvSpPr/>
            <p:nvPr/>
          </p:nvSpPr>
          <p:spPr>
            <a:xfrm>
              <a:off x="1404" y="772668"/>
              <a:ext cx="10691995" cy="60121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81990" y="1549907"/>
              <a:ext cx="4274820" cy="42748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04" y="771144"/>
              <a:ext cx="10691995" cy="6013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41910" y="1033272"/>
              <a:ext cx="5431535" cy="543305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3856" y="1413763"/>
            <a:ext cx="2389244" cy="3911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spc="-150" dirty="0">
                <a:latin typeface="Verdana"/>
                <a:cs typeface="Verdana"/>
              </a:rPr>
              <a:t>SPØRSMÅL 17</a:t>
            </a:r>
            <a:endParaRPr sz="2450" spc="-15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3856" y="2232150"/>
            <a:ext cx="9710420" cy="1308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100"/>
              </a:spcBef>
            </a:pPr>
            <a:r>
              <a:rPr sz="2800" spc="-150" dirty="0">
                <a:latin typeface="Verdana"/>
                <a:cs typeface="Verdana"/>
              </a:rPr>
              <a:t>I 20</a:t>
            </a:r>
            <a:r>
              <a:rPr lang="en-US" sz="2800" spc="-150" dirty="0">
                <a:latin typeface="Verdana"/>
                <a:cs typeface="Verdana"/>
              </a:rPr>
              <a:t>20</a:t>
            </a:r>
            <a:r>
              <a:rPr sz="2800" spc="-150" dirty="0">
                <a:latin typeface="Verdana"/>
                <a:cs typeface="Verdana"/>
              </a:rPr>
              <a:t> oppfylte Norge og seks andre i-land målsetningen  om å donere en viss del av bruttonasjonalinntekten til  utviklingshjelp.</a:t>
            </a:r>
          </a:p>
        </p:txBody>
      </p:sp>
      <p:sp>
        <p:nvSpPr>
          <p:cNvPr id="4" name="object 4"/>
          <p:cNvSpPr/>
          <p:nvPr/>
        </p:nvSpPr>
        <p:spPr>
          <a:xfrm>
            <a:off x="9221602" y="1007363"/>
            <a:ext cx="844296" cy="844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3856" y="3943602"/>
            <a:ext cx="7875644" cy="43088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00" b="1" spc="-150" dirty="0">
                <a:latin typeface="Verdana"/>
                <a:cs typeface="Verdana"/>
              </a:rPr>
              <a:t>Hvor stor del av BNI ligger målsetningen på?</a:t>
            </a:r>
            <a:endParaRPr sz="2700" spc="-1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3856" y="1413763"/>
            <a:ext cx="2084444" cy="3911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spc="-150" dirty="0">
                <a:latin typeface="Verdana"/>
                <a:cs typeface="Verdana"/>
              </a:rPr>
              <a:t>SPØRSMÅL 2</a:t>
            </a:r>
            <a:endParaRPr sz="2450" spc="-15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3856" y="2232150"/>
            <a:ext cx="680720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spc="-150" dirty="0">
                <a:latin typeface="Verdana"/>
                <a:cs typeface="Verdana"/>
              </a:rPr>
              <a:t>Ca. 10 % av verdens befolkning lider av  underernæring.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3856" y="3515358"/>
            <a:ext cx="7847965" cy="819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100"/>
              </a:spcBef>
            </a:pPr>
            <a:r>
              <a:rPr sz="2700" b="1" spc="-150" dirty="0">
                <a:latin typeface="Verdana"/>
                <a:cs typeface="Verdana"/>
              </a:rPr>
              <a:t>I hvilken verdensdel bor det flest underernærte  mennesker?</a:t>
            </a:r>
            <a:endParaRPr sz="2700" spc="-15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21602" y="1007363"/>
            <a:ext cx="844296" cy="844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5380" y="1415287"/>
            <a:ext cx="2311520" cy="3911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spc="-150" dirty="0">
                <a:latin typeface="Verdana"/>
                <a:cs typeface="Verdana"/>
              </a:rPr>
              <a:t>SPØRSMÅL 17</a:t>
            </a:r>
            <a:endParaRPr sz="2450" spc="-15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36128" y="4981539"/>
            <a:ext cx="2457927" cy="1803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9961" y="4955633"/>
            <a:ext cx="2461673" cy="18292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50072" y="4955633"/>
            <a:ext cx="2457515" cy="18292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01685" y="5418833"/>
            <a:ext cx="89471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229" dirty="0">
                <a:solidFill>
                  <a:srgbClr val="FFFFFF"/>
                </a:solidFill>
                <a:latin typeface="Verdana"/>
                <a:cs typeface="Verdana"/>
              </a:rPr>
              <a:t>0,2</a:t>
            </a:r>
            <a:r>
              <a:rPr sz="2800" spc="-3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840" dirty="0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16739" y="5435597"/>
            <a:ext cx="89471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229" dirty="0">
                <a:solidFill>
                  <a:srgbClr val="FFFFFF"/>
                </a:solidFill>
                <a:latin typeface="Verdana"/>
                <a:cs typeface="Verdana"/>
              </a:rPr>
              <a:t>0,7</a:t>
            </a:r>
            <a:r>
              <a:rPr sz="2800" spc="-3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840" dirty="0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221602" y="1007363"/>
            <a:ext cx="844296" cy="844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931794" y="5452361"/>
            <a:ext cx="89471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229" dirty="0">
                <a:solidFill>
                  <a:srgbClr val="FFFFFF"/>
                </a:solidFill>
                <a:latin typeface="Verdana"/>
                <a:cs typeface="Verdana"/>
              </a:rPr>
              <a:t>1,2</a:t>
            </a:r>
            <a:r>
              <a:rPr sz="2800" spc="-3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840" dirty="0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25380" y="2233675"/>
            <a:ext cx="9710420" cy="1308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100"/>
              </a:spcBef>
            </a:pPr>
            <a:r>
              <a:rPr spc="-150" dirty="0"/>
              <a:t>I 20</a:t>
            </a:r>
            <a:r>
              <a:rPr lang="en-US" spc="-150" dirty="0"/>
              <a:t>20</a:t>
            </a:r>
            <a:r>
              <a:rPr spc="-150" dirty="0"/>
              <a:t> oppfylte Norge og seks andre i-land målsetningen  om å donere en viss del av bruttonasjonalinntekten til  utviklingshjelp.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25380" y="3945126"/>
            <a:ext cx="8001129" cy="43088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00" b="1" spc="-150" dirty="0">
                <a:latin typeface="Verdana"/>
                <a:cs typeface="Verdana"/>
              </a:rPr>
              <a:t>Hvor stor del av BNI ligger målsetningen på?</a:t>
            </a:r>
            <a:endParaRPr sz="2700" spc="-1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5380" y="1415287"/>
            <a:ext cx="2311520" cy="3911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spc="-150" dirty="0">
                <a:latin typeface="Verdana"/>
                <a:cs typeface="Verdana"/>
              </a:rPr>
              <a:t>SPØRSMÅL 17</a:t>
            </a:r>
            <a:endParaRPr sz="2450" spc="-15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04" y="4852415"/>
            <a:ext cx="10691995" cy="1932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69851" y="5432549"/>
            <a:ext cx="1553845" cy="7480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700" b="1" spc="-585" dirty="0">
                <a:solidFill>
                  <a:srgbClr val="FFFFFF"/>
                </a:solidFill>
                <a:latin typeface="Verdana"/>
                <a:cs typeface="Verdana"/>
              </a:rPr>
              <a:t>0,7</a:t>
            </a:r>
            <a:r>
              <a:rPr sz="4700" b="1" spc="-3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700" b="1" spc="-1905" dirty="0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endParaRPr sz="47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21602" y="1007363"/>
            <a:ext cx="844296" cy="844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25380" y="2233675"/>
            <a:ext cx="9710420" cy="1308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100"/>
              </a:spcBef>
            </a:pPr>
            <a:r>
              <a:rPr spc="-150" dirty="0"/>
              <a:t>I 20</a:t>
            </a:r>
            <a:r>
              <a:rPr lang="en-US" spc="-150" dirty="0"/>
              <a:t>20</a:t>
            </a:r>
            <a:r>
              <a:rPr spc="-150" dirty="0"/>
              <a:t> oppfylte Norge og seks andre i-land målsetningen  om å donere en viss del av bruttonasjonalinntekten til  utviklingshjelp.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25380" y="3945126"/>
            <a:ext cx="7950320" cy="43088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00" b="1" spc="-150" dirty="0">
                <a:latin typeface="Verdana"/>
                <a:cs typeface="Verdana"/>
              </a:rPr>
              <a:t>Hvor stor del av BNI ligger målsetningen på?</a:t>
            </a:r>
            <a:endParaRPr sz="2700" spc="-1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4" y="771143"/>
            <a:ext cx="3801921" cy="38506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34805" y="2150168"/>
            <a:ext cx="6063315" cy="109260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000" b="1" dirty="0">
                <a:latin typeface="Verdana"/>
                <a:cs typeface="Verdana"/>
              </a:rPr>
              <a:t>Takk for nå!</a:t>
            </a:r>
            <a:endParaRPr sz="70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27892" y="3379722"/>
            <a:ext cx="5708015" cy="2425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23594">
              <a:lnSpc>
                <a:spcPct val="101600"/>
              </a:lnSpc>
              <a:spcBef>
                <a:spcPts val="95"/>
              </a:spcBef>
            </a:pPr>
            <a:r>
              <a:rPr sz="1900" i="1" dirty="0">
                <a:latin typeface="Verdana"/>
                <a:cs typeface="Verdana"/>
              </a:rPr>
              <a:t>»Vi er den første generasjonen som kan  avskaffe fattigdom, og den siste som kan  forhindre de verste konsekvensene av  </a:t>
            </a:r>
            <a:r>
              <a:rPr sz="1900" i="1" dirty="0" err="1">
                <a:latin typeface="Verdana"/>
                <a:cs typeface="Verdana"/>
              </a:rPr>
              <a:t>klimaendringene</a:t>
            </a:r>
            <a:r>
              <a:rPr sz="1900" i="1" dirty="0">
                <a:latin typeface="Verdana"/>
                <a:cs typeface="Verdana"/>
              </a:rPr>
              <a:t>«</a:t>
            </a:r>
            <a:endParaRPr lang="nb-NO" sz="1900" i="1" dirty="0">
              <a:latin typeface="Verdana"/>
              <a:cs typeface="Verdana"/>
            </a:endParaRPr>
          </a:p>
          <a:p>
            <a:pPr marL="12700" marR="823594">
              <a:lnSpc>
                <a:spcPct val="101600"/>
              </a:lnSpc>
              <a:spcBef>
                <a:spcPts val="95"/>
              </a:spcBef>
            </a:pPr>
            <a:endParaRPr lang="nb-NO" sz="1900" i="1" dirty="0">
              <a:latin typeface="Verdana"/>
              <a:cs typeface="Verdana"/>
            </a:endParaRPr>
          </a:p>
          <a:p>
            <a:pPr marL="12700" marR="823594">
              <a:lnSpc>
                <a:spcPct val="101600"/>
              </a:lnSpc>
              <a:spcBef>
                <a:spcPts val="95"/>
              </a:spcBef>
            </a:pPr>
            <a:endParaRPr lang="nb-NO" sz="1900" i="1" dirty="0">
              <a:latin typeface="Verdana"/>
              <a:cs typeface="Verdana"/>
            </a:endParaRPr>
          </a:p>
          <a:p>
            <a:pPr marL="12700" marR="823594">
              <a:lnSpc>
                <a:spcPct val="101600"/>
              </a:lnSpc>
              <a:spcBef>
                <a:spcPts val="95"/>
              </a:spcBef>
            </a:pPr>
            <a:r>
              <a:rPr sz="1900" dirty="0">
                <a:latin typeface="Verdana"/>
                <a:cs typeface="Verdana"/>
              </a:rPr>
              <a:t>Ban Ki-moon FNs </a:t>
            </a:r>
            <a:r>
              <a:rPr sz="1900" dirty="0" err="1">
                <a:latin typeface="Verdana"/>
                <a:cs typeface="Verdana"/>
              </a:rPr>
              <a:t>generalsekretær</a:t>
            </a:r>
            <a:endParaRPr lang="nb-NO" sz="1900" dirty="0">
              <a:latin typeface="Verdana"/>
              <a:cs typeface="Verdana"/>
            </a:endParaRPr>
          </a:p>
          <a:p>
            <a:pPr marL="12700" marR="823594">
              <a:lnSpc>
                <a:spcPct val="101600"/>
              </a:lnSpc>
              <a:spcBef>
                <a:spcPts val="95"/>
              </a:spcBef>
            </a:pPr>
            <a:r>
              <a:rPr sz="1900" dirty="0">
                <a:latin typeface="Verdana"/>
                <a:cs typeface="Verdana"/>
              </a:rPr>
              <a:t>2015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5380" y="1415287"/>
            <a:ext cx="2082920" cy="3911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spc="-150" dirty="0">
                <a:latin typeface="Verdana"/>
                <a:cs typeface="Verdana"/>
              </a:rPr>
              <a:t>SPØRSMÅL 2</a:t>
            </a:r>
            <a:endParaRPr sz="2450" spc="-15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36128" y="4981539"/>
            <a:ext cx="2457927" cy="1803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9961" y="4955633"/>
            <a:ext cx="2461673" cy="18292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50072" y="4955633"/>
            <a:ext cx="2457515" cy="18292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02748" y="5418833"/>
            <a:ext cx="209359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35" dirty="0">
                <a:solidFill>
                  <a:srgbClr val="FFFFFF"/>
                </a:solidFill>
                <a:latin typeface="Verdana"/>
                <a:cs typeface="Verdana"/>
              </a:rPr>
              <a:t>Sør-Amerika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63394" y="5435597"/>
            <a:ext cx="100266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15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-114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800" spc="-36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-2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-26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800" spc="2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06465" y="5452361"/>
            <a:ext cx="74485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15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-3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-2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2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78909" y="2233675"/>
            <a:ext cx="973558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8775" marR="508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Ca. 10 % av verdens befolkning lider av  underernæring.</a:t>
            </a:r>
          </a:p>
        </p:txBody>
      </p:sp>
      <p:sp>
        <p:nvSpPr>
          <p:cNvPr id="10" name="object 10"/>
          <p:cNvSpPr/>
          <p:nvPr/>
        </p:nvSpPr>
        <p:spPr>
          <a:xfrm>
            <a:off x="9221602" y="1007363"/>
            <a:ext cx="844296" cy="844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39411" y="3240703"/>
            <a:ext cx="7847965" cy="819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100"/>
              </a:spcBef>
            </a:pPr>
            <a:r>
              <a:rPr sz="2700" b="1" spc="-150" dirty="0">
                <a:latin typeface="Verdana"/>
                <a:cs typeface="Verdana"/>
              </a:rPr>
              <a:t>I hvilken verdensdel bor det flest underernærte  mennesker?</a:t>
            </a:r>
            <a:endParaRPr sz="2700" spc="-1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5380" y="1415287"/>
            <a:ext cx="2159120" cy="3911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spc="-150" dirty="0">
                <a:latin typeface="Verdana"/>
                <a:cs typeface="Verdana"/>
              </a:rPr>
              <a:t>SPØRSMÅL 2</a:t>
            </a:r>
            <a:endParaRPr sz="2450" spc="-1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04" y="4419600"/>
            <a:ext cx="10691995" cy="2365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07011" y="5217666"/>
            <a:ext cx="1278255" cy="7480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700" b="1" spc="-15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4700" b="1" spc="-70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4700" b="1" spc="-47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4700" b="1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endParaRPr sz="47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8909" y="2233675"/>
            <a:ext cx="973558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8775" marR="508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Ca. 10 % av verdens befolkning lider av  underernæring.</a:t>
            </a:r>
          </a:p>
        </p:txBody>
      </p:sp>
      <p:sp>
        <p:nvSpPr>
          <p:cNvPr id="6" name="object 6"/>
          <p:cNvSpPr/>
          <p:nvPr/>
        </p:nvSpPr>
        <p:spPr>
          <a:xfrm>
            <a:off x="9221602" y="1007363"/>
            <a:ext cx="844296" cy="844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25380" y="3105282"/>
            <a:ext cx="7847965" cy="819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100"/>
              </a:spcBef>
            </a:pPr>
            <a:r>
              <a:rPr sz="2700" b="1" spc="-150" dirty="0">
                <a:latin typeface="Verdana"/>
                <a:cs typeface="Verdana"/>
              </a:rPr>
              <a:t>I hvilken verdensdel bor det flest underernærte  mennesker?</a:t>
            </a:r>
            <a:endParaRPr sz="2700" spc="-1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34BE22845D7D4A8689B6CF912DC4C8" ma:contentTypeVersion="17" ma:contentTypeDescription="Create a new document." ma:contentTypeScope="" ma:versionID="8f658306860dc3df4cd0eaf8cde7cf7e">
  <xsd:schema xmlns:xsd="http://www.w3.org/2001/XMLSchema" xmlns:xs="http://www.w3.org/2001/XMLSchema" xmlns:p="http://schemas.microsoft.com/office/2006/metadata/properties" xmlns:ns2="382b3415-c441-4d63-8e42-8ac355273ab1" xmlns:ns3="1d7e5a47-f0b8-403a-8006-5f26b7ce0cec" targetNamespace="http://schemas.microsoft.com/office/2006/metadata/properties" ma:root="true" ma:fieldsID="1b8797f0f7be8dd6b97238ff34435501" ns2:_="" ns3:_="">
    <xsd:import namespace="382b3415-c441-4d63-8e42-8ac355273ab1"/>
    <xsd:import namespace="1d7e5a47-f0b8-403a-8006-5f26b7ce0c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2b3415-c441-4d63-8e42-8ac355273a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0e7d135-feff-48e4-891b-5b50af4efc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7e5a47-f0b8-403a-8006-5f26b7ce0ce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d05cfc5-04f7-45ea-8e24-4ccc3d47eebe}" ma:internalName="TaxCatchAll" ma:showField="CatchAllData" ma:web="1d7e5a47-f0b8-403a-8006-5f26b7ce0c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82b3415-c441-4d63-8e42-8ac355273ab1">
      <Terms xmlns="http://schemas.microsoft.com/office/infopath/2007/PartnerControls"/>
    </lcf76f155ced4ddcb4097134ff3c332f>
    <TaxCatchAll xmlns="1d7e5a47-f0b8-403a-8006-5f26b7ce0cec" xsi:nil="true"/>
  </documentManagement>
</p:properties>
</file>

<file path=customXml/itemProps1.xml><?xml version="1.0" encoding="utf-8"?>
<ds:datastoreItem xmlns:ds="http://schemas.openxmlformats.org/officeDocument/2006/customXml" ds:itemID="{AB91580A-4E94-4B6A-99C9-96717C9310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2b3415-c441-4d63-8e42-8ac355273ab1"/>
    <ds:schemaRef ds:uri="1d7e5a47-f0b8-403a-8006-5f26b7ce0c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A538B9-3FC5-4890-912D-4D94A58C36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77F0FB-55F8-421C-9FCD-F8035A819115}">
  <ds:schemaRefs>
    <ds:schemaRef ds:uri="http://schemas.microsoft.com/office/2006/metadata/properties"/>
    <ds:schemaRef ds:uri="http://schemas.microsoft.com/office/infopath/2007/PartnerControls"/>
    <ds:schemaRef ds:uri="382b3415-c441-4d63-8e42-8ac355273ab1"/>
    <ds:schemaRef ds:uri="1d7e5a47-f0b8-403a-8006-5f26b7ce0ce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1846</Words>
  <Application>Microsoft Macintosh PowerPoint</Application>
  <PresentationFormat>Egendefinert</PresentationFormat>
  <Paragraphs>301</Paragraphs>
  <Slides>72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72</vt:i4>
      </vt:variant>
    </vt:vector>
  </HeadingPairs>
  <TitlesOfParts>
    <vt:vector size="76" baseType="lpstr">
      <vt:lpstr>Arial</vt:lpstr>
      <vt:lpstr>Calibri</vt:lpstr>
      <vt:lpstr>Verdana</vt:lpstr>
      <vt:lpstr>Office Theme</vt:lpstr>
      <vt:lpstr>Quiz om Bærekraftsmålene</vt:lpstr>
      <vt:lpstr>PowerPoint-presentasjon</vt:lpstr>
      <vt:lpstr>I 1990 levde nesten 2 mrd. mennesker i ekstrem  fattigdom, dvs. for mindre enn 1,9 USD om dagen.</vt:lpstr>
      <vt:lpstr>I 1990 levde nesten 2 mrd. mennesker i ekstrem  fattigdom, dvs. for mindre enn 1,9 USD om dagen.</vt:lpstr>
      <vt:lpstr>I 1990 levde nesten 2 mrd. mennesker i ekstrem  fattigdom, dvs. for mindre enn 1,9 USD om dagen.</vt:lpstr>
      <vt:lpstr>PowerPoint-presentasjon</vt:lpstr>
      <vt:lpstr>PowerPoint-presentasjon</vt:lpstr>
      <vt:lpstr>Ca. 10 % av verdens befolkning lider av  underernæring.</vt:lpstr>
      <vt:lpstr>Ca. 10 % av verdens befolkning lider av  underernæring.</vt:lpstr>
      <vt:lpstr>PowerPoint-presentasjon</vt:lpstr>
      <vt:lpstr>PowerPoint-presentasjon</vt:lpstr>
      <vt:lpstr>I 1960 var den gjennomsnittlige levealderen i verden  52 år.</vt:lpstr>
      <vt:lpstr>I 1960 var den gjennomsnittlige levealderen i verden  52 år.</vt:lpstr>
      <vt:lpstr>PowerPoint-presentasjon</vt:lpstr>
      <vt:lpstr>PowerPoint-presentasjon</vt:lpstr>
      <vt:lpstr>I 1980 var cirka 44 % av verdens befolkning analfabeter.</vt:lpstr>
      <vt:lpstr>I 1980 var cirka 44 % av verdens befolkning analfabeter.</vt:lpstr>
      <vt:lpstr>PowerPoint-presentasjon</vt:lpstr>
      <vt:lpstr>PowerPoint-presentasjon</vt:lpstr>
      <vt:lpstr>I 1926 fikk Norge sin første kvinnelige ordfører.</vt:lpstr>
      <vt:lpstr>I 1926 fikk Norge sin første kvinnelige ordfører.</vt:lpstr>
      <vt:lpstr>STILLING?</vt:lpstr>
      <vt:lpstr>PowerPoint-presentasjon</vt:lpstr>
      <vt:lpstr>Takket være innsats over tid var 74 % av verdens  befolkning sikret tilgang til rent drikkevann i 2021.</vt:lpstr>
      <vt:lpstr>Takket være innsats over tid var 74 % av verdens  befolkning sikret tilgang til rent drikkevann i 2021.</vt:lpstr>
      <vt:lpstr>Takket være innsats over tid var 74 % av verdens  befolkning sikret tilgang til rent drikkevann i 2021.</vt:lpstr>
      <vt:lpstr>PowerPoint-presentasjon</vt:lpstr>
      <vt:lpstr>PowerPoint-presentasjon</vt:lpstr>
      <vt:lpstr>Vannkraft utgjør 96 % av Norges kraftproduksjon.</vt:lpstr>
      <vt:lpstr>Vannkraft utgjør 96 % av Norges kraftproduksjon.</vt:lpstr>
      <vt:lpstr>PowerPoint-presentasjon</vt:lpstr>
      <vt:lpstr>Kampen mot barnearbeid står høyt på den politiske  dagsorden. I år 2000 var det rundt 250 mill.  barnearbeidere i verden.</vt:lpstr>
      <vt:lpstr>Kampen mot barnearbeid står høyt på den politiske  dagsorden. I år 2000 var det rundt 250 mill.  barnearbeidere i verden.</vt:lpstr>
      <vt:lpstr>Kampen mot barnearbeid står høyt på den politiske  dagsorden. I år 2000 var det rundt 250 mill.  barnearbeidere i verden.</vt:lpstr>
      <vt:lpstr>PowerPoint-presentasjon</vt:lpstr>
      <vt:lpstr>Norge er et av de landene hvor flest innbyggere er på nett - faktisk hele 97 % pr. 2020. Men slik er det ikke i  hele verden.</vt:lpstr>
      <vt:lpstr>Norge er et av de landene hvor flest innbyggere er på  nett - faktisk hele 97 % pr. 2020. Men slik er det ikke i  hele verden.</vt:lpstr>
      <vt:lpstr>Norge er et av de landene hvor flest innbyggere er på  nett - faktisk hele 97 % pr. 2020. Men slik er det ikke i  hele verden.</vt:lpstr>
      <vt:lpstr>PowerPoint-presentasjon</vt:lpstr>
      <vt:lpstr>PowerPoint-presentasjon</vt:lpstr>
      <vt:lpstr>Gapet mellom verdens rikeste og verdens fattigste øker.</vt:lpstr>
      <vt:lpstr>Gapet mellom verdens rikeste og verdens fattigste øker.</vt:lpstr>
      <vt:lpstr>STILLING?</vt:lpstr>
      <vt:lpstr>PowerPoint-presentasjon</vt:lpstr>
      <vt:lpstr>Det er økende politisk vilje til å utfase dieselbiler i  bytrafikken, da de har et høyt utslipp av NOx-gasser.</vt:lpstr>
      <vt:lpstr>Det er økende politisk vilje til å utfase dieselbiler i  bytrafikken, da de har et høyt utslipp av NOx-gasser.</vt:lpstr>
      <vt:lpstr>Det er økende politisk vilje til å utfase dieselbiler i  bytrafikken, da de har et høyt utslipp av NOx-gasser.</vt:lpstr>
      <vt:lpstr>PowerPoint-presentasjon</vt:lpstr>
      <vt:lpstr>Ifølge Miljøverndepartementet kaster vi i Norge 450 000  tonn mat årlig, noe som tilsvarer ca. 85 kg pr. forbruker.</vt:lpstr>
      <vt:lpstr>Ifølge Miljøverndepartementet kaster vi i Norge 450 000  tonn mat årlig, noe som tilsvarer ca. 85 kg pr. forbruker.</vt:lpstr>
      <vt:lpstr>Ifølge Miljøverndepartementet kaster vi i Norge 450 000  tonn mat årlig, noe som tilsvarer ca. 85 kg pr. forbruker.</vt:lpstr>
      <vt:lpstr>PowerPoint-presentasjon</vt:lpstr>
      <vt:lpstr>Den globale oppvarmingen henger tett sammen med  utslipp av CO2.</vt:lpstr>
      <vt:lpstr>Den globale oppvarmingen henger tett sammen med  utslipp av CO2.</vt:lpstr>
      <vt:lpstr>Den globale oppvarmingen henger tett sammen med  utslipp av CO2.</vt:lpstr>
      <vt:lpstr>PowerPoint-presentasjon</vt:lpstr>
      <vt:lpstr>PowerPoint-presentasjon</vt:lpstr>
      <vt:lpstr>Det såkalte Great Pacific Garbage Patch er et stort  havområde hvor plastavfall flyter rundt og utgjør en  trussel mot havdyr og økosystemer.</vt:lpstr>
      <vt:lpstr>Det såkalte Great Pacific Garbage Patch er et stort  havområde hvor plastavfall flyter rundt og utgjør en  trussel mot havdyr og økosystemer.</vt:lpstr>
      <vt:lpstr>PowerPoint-presentasjon</vt:lpstr>
      <vt:lpstr>Tilstrekkelig store skogsområder er avgjørende for  økosystemene på jorden.</vt:lpstr>
      <vt:lpstr>Tilstrekkelig store skogsområder er avgjørende for  økosystemene på jorden.</vt:lpstr>
      <vt:lpstr>Tilstrekkelig store skogsområder er avgjørende for  økosystemene på jorden.</vt:lpstr>
      <vt:lpstr>PowerPoint-presentasjon</vt:lpstr>
      <vt:lpstr>Ifølge Transparency International  var følgende land de minst  korrupte i 2021.</vt:lpstr>
      <vt:lpstr>Ifølge Transparency International  var følgende land de minst  korrupte i 2021.</vt:lpstr>
      <vt:lpstr>Ifølge Transparency International  var følgende land de minst  korrupte i 2021.</vt:lpstr>
      <vt:lpstr>PowerPoint-presentasjon</vt:lpstr>
      <vt:lpstr>PowerPoint-presentasjon</vt:lpstr>
      <vt:lpstr>I 2020 oppfylte Norge og seks andre i-land målsetningen  om å donere en viss del av bruttonasjonalinntekten til  utviklingshjelp.</vt:lpstr>
      <vt:lpstr>I 2020 oppfylte Norge og seks andre i-land målsetningen  om å donere en viss del av bruttonasjonalinntekten til  utviklingshjelp.</vt:lpstr>
      <vt:lpstr>Takk for nå!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- 180906 Quiz Bezzerwizzer Kulturnatten</dc:title>
  <dc:creator>Camilla</dc:creator>
  <cp:lastModifiedBy>Johanne Ulsaker Nome</cp:lastModifiedBy>
  <cp:revision>3</cp:revision>
  <dcterms:created xsi:type="dcterms:W3CDTF">2022-12-14T12:56:10Z</dcterms:created>
  <dcterms:modified xsi:type="dcterms:W3CDTF">2024-09-13T13:06:21Z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2018-09-06T00:00:00Z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2022-12-14T00:00:00Z</vt:filetime>
  </property>
  <property fmtid="{D5CDD505-2E9C-101B-9397-08002B2CF9AE}" pid="5" name="ContentTypeId">
    <vt:lpwstr>0x010100F334BE22845D7D4A8689B6CF912DC4C8</vt:lpwstr>
  </property>
</Properties>
</file>